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5" r:id="rId1"/>
  </p:sldMasterIdLst>
  <p:notesMasterIdLst>
    <p:notesMasterId r:id="rId16"/>
  </p:notesMasterIdLst>
  <p:handoutMasterIdLst>
    <p:handoutMasterId r:id="rId17"/>
  </p:handoutMasterIdLst>
  <p:sldIdLst>
    <p:sldId id="541" r:id="rId2"/>
    <p:sldId id="567" r:id="rId3"/>
    <p:sldId id="549" r:id="rId4"/>
    <p:sldId id="550" r:id="rId5"/>
    <p:sldId id="568" r:id="rId6"/>
    <p:sldId id="551" r:id="rId7"/>
    <p:sldId id="562" r:id="rId8"/>
    <p:sldId id="561" r:id="rId9"/>
    <p:sldId id="569" r:id="rId10"/>
    <p:sldId id="563" r:id="rId11"/>
    <p:sldId id="564" r:id="rId12"/>
    <p:sldId id="570" r:id="rId13"/>
    <p:sldId id="565" r:id="rId14"/>
    <p:sldId id="566" r:id="rId15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DBDB"/>
    <a:srgbClr val="360000"/>
    <a:srgbClr val="540010"/>
    <a:srgbClr val="A50021"/>
    <a:srgbClr val="480000"/>
    <a:srgbClr val="00FF00"/>
    <a:srgbClr val="FF8542"/>
    <a:srgbClr val="333300"/>
    <a:srgbClr val="333399"/>
    <a:srgbClr val="EAEA5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2153" autoAdjust="0"/>
  </p:normalViewPr>
  <p:slideViewPr>
    <p:cSldViewPr snapToObjects="1">
      <p:cViewPr>
        <p:scale>
          <a:sx n="80" d="100"/>
          <a:sy n="80" d="100"/>
        </p:scale>
        <p:origin x="-1445" y="144"/>
      </p:cViewPr>
      <p:guideLst>
        <p:guide orient="horz" pos="31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Objects="1">
      <p:cViewPr varScale="1">
        <p:scale>
          <a:sx n="56" d="100"/>
          <a:sy n="56" d="100"/>
        </p:scale>
        <p:origin x="-1920" y="-90"/>
      </p:cViewPr>
      <p:guideLst>
        <p:guide orient="horz" pos="2928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49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49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C8A1161B-5CB6-404A-B913-11994AC2AA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651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6425"/>
            <a:ext cx="5029200" cy="41830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67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2971800" cy="4651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67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263"/>
            <a:ext cx="2971800" cy="4651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294C30B-5868-42CA-A244-88D94B1143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2E6D5E-5233-4FE3-A353-29A4D3974A60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r>
              <a:rPr lang="en-US" dirty="0" smtClean="0"/>
              <a:t>I am going to discuss concerns</a:t>
            </a:r>
            <a:r>
              <a:rPr lang="en-US" baseline="0" dirty="0" smtClean="0"/>
              <a:t> I have about the practice of forensic mathematics – a practice that is mentally careless in many cases -- and the negative impact that I think this carelessness has on giving evidence in court, and on advancing forensic mathematical theory. Since it’s going to be a bad-natured talk I’ll illustrate by beginning with a joke borrowed from James Curran.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linear</a:t>
            </a:r>
            <a:r>
              <a:rPr lang="en-US" baseline="0" dirty="0" smtClean="0"/>
              <a:t> deductive organization </a:t>
            </a:r>
            <a:r>
              <a:rPr lang="en-US" i="1" baseline="0" dirty="0" smtClean="0"/>
              <a:t>justifies</a:t>
            </a:r>
            <a:r>
              <a:rPr lang="en-US" i="0" baseline="0" dirty="0" smtClean="0"/>
              <a:t> the claims or recommended method.</a:t>
            </a:r>
          </a:p>
          <a:p>
            <a:r>
              <a:rPr lang="en-US" i="0" baseline="0" dirty="0" smtClean="0"/>
              <a:t>These ideas not alien in the statistical world. Stating model is routine for trained statisticians, though validation mixed. </a:t>
            </a:r>
          </a:p>
          <a:p>
            <a:r>
              <a:rPr lang="en-US" i="0" baseline="0" dirty="0" smtClean="0"/>
              <a:t>Thus in </a:t>
            </a:r>
            <a:r>
              <a:rPr lang="en-US" i="0" baseline="0" dirty="0" err="1" smtClean="0"/>
              <a:t>Cowell</a:t>
            </a:r>
            <a:r>
              <a:rPr lang="en-US" i="0" baseline="0" dirty="0" smtClean="0"/>
              <a:t> “gamma” I can find the problem, the model, derivation of formulas, some nod towards validation.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94C30B-5868-42CA-A244-88D94B11433F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Unsupported opinions</a:t>
            </a:r>
            <a:r>
              <a:rPr lang="en-US" baseline="0" dirty="0" smtClean="0"/>
              <a:t> – giving logical justification reduces my authority and importance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94C30B-5868-42CA-A244-88D94B11433F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94C30B-5868-42CA-A244-88D94B11433F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linear</a:t>
            </a:r>
            <a:r>
              <a:rPr lang="en-US" baseline="0" dirty="0" smtClean="0"/>
              <a:t> deductive organization </a:t>
            </a:r>
            <a:r>
              <a:rPr lang="en-US" i="1" baseline="0" dirty="0" smtClean="0"/>
              <a:t>justifies</a:t>
            </a:r>
            <a:r>
              <a:rPr lang="en-US" i="0" baseline="0" dirty="0" smtClean="0"/>
              <a:t> the claims or recommended method.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94C30B-5868-42CA-A244-88D94B11433F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resting largely on unsupported opinion (“we believe”, “it is</a:t>
            </a:r>
          </a:p>
          <a:p>
            <a:r>
              <a:rPr kumimoji="1" lang="en-US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difficult to perceive”), factual errors, incompetent mathematics and logic, and apparently scientific </a:t>
            </a:r>
            <a:r>
              <a:rPr kumimoji="1" lang="en-US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misbehaviour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94C30B-5868-42CA-A244-88D94B11433F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resting largely on unsupported opinion (“we believe”, “it is</a:t>
            </a:r>
          </a:p>
          <a:p>
            <a:r>
              <a:rPr kumimoji="1" lang="en-US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difficult to perceive”), factual errors, incompetent mathematics and logic, and apparently scientific </a:t>
            </a:r>
            <a:r>
              <a:rPr kumimoji="1" lang="en-US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misbehaviour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94C30B-5868-42CA-A244-88D94B11433F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For</a:t>
            </a:r>
            <a:r>
              <a:rPr lang="en-US" baseline="0" smtClean="0"/>
              <a:t> v</a:t>
            </a:r>
            <a:r>
              <a:rPr lang="en-US" smtClean="0"/>
              <a:t>alidation</a:t>
            </a:r>
            <a:r>
              <a:rPr lang="en-US" baseline="0" smtClean="0"/>
              <a:t> </a:t>
            </a:r>
            <a:r>
              <a:rPr lang="en-US" baseline="0" dirty="0" smtClean="0"/>
              <a:t>try to concentrate on t</a:t>
            </a:r>
            <a:r>
              <a:rPr lang="en-US" dirty="0" smtClean="0"/>
              <a:t>hat often over-looked because</a:t>
            </a:r>
            <a:r>
              <a:rPr lang="en-US" baseline="0" dirty="0" smtClean="0"/>
              <a:t> it is the rarest of species, the innocent suspect.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94C30B-5868-42CA-A244-88D94B11433F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21895-8D1F-4E85-8E55-11A2D03643B6}" type="datetime1">
              <a:rPr lang="en-US"/>
              <a:pPr>
                <a:defRPr/>
              </a:pPr>
              <a:t>12/19/2020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forensic mathematics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406BE8-2481-4026-A674-7D440A0AAC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FB3046-480F-4394-91E3-999F61A6115A}" type="datetime1">
              <a:rPr lang="en-US"/>
              <a:pPr>
                <a:defRPr/>
              </a:pPr>
              <a:t>12/19/2020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forensic mathematics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9CC170-B479-4B2E-BEE1-C7CDC4A0AE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8F872-1C52-44EA-92CF-B2D15D2D5C47}" type="datetime1">
              <a:rPr lang="en-US"/>
              <a:pPr>
                <a:defRPr/>
              </a:pPr>
              <a:t>12/19/2020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forensic mathematics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CD511-5CBC-4F93-82B2-50B38D6999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D2DDA-F9BE-4B29-BD4B-80D51B97D312}" type="datetime1">
              <a:rPr lang="en-US"/>
              <a:pPr>
                <a:defRPr/>
              </a:pPr>
              <a:t>12/19/2020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forensic mathematics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A458B-91B4-4AB5-865B-FDCF48642B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8458B-A647-452E-93EC-973D6954A885}" type="datetime1">
              <a:rPr lang="en-US"/>
              <a:pPr>
                <a:defRPr/>
              </a:pPr>
              <a:t>12/19/2020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forensic mathematics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1CA511-AED3-4469-B85C-115EE7D47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BC6265-7EE7-4F83-A10F-F823FC4CD73A}" type="datetime1">
              <a:rPr lang="en-US"/>
              <a:pPr>
                <a:defRPr/>
              </a:pPr>
              <a:t>12/19/2020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forensic mathematics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FE640E-0410-4E4F-8447-7423F78CB9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361C6B-3AD0-45F8-9206-9BA58CC3CE23}" type="datetime1">
              <a:rPr lang="en-US"/>
              <a:pPr>
                <a:defRPr/>
              </a:pPr>
              <a:t>12/19/2020</a:t>
            </a:fld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forensic mathematics</a:t>
            </a: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86F5B-EF19-4CE9-98DF-56136342EA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69984D-40C3-447C-85E8-248916E2A1D6}" type="datetime1">
              <a:rPr lang="en-US"/>
              <a:pPr>
                <a:defRPr/>
              </a:pPr>
              <a:t>12/19/2020</a:t>
            </a:fld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forensic mathematics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74484-2280-4699-8D41-F50E9B6F07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2C285-490F-43F0-88D7-3BBF3D860973}" type="datetime1">
              <a:rPr lang="en-US"/>
              <a:pPr>
                <a:defRPr/>
              </a:pPr>
              <a:t>12/19/2020</a:t>
            </a:fld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forensic mathematics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9F69-106A-459B-8FC3-B73FC63EA3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B8F55-3533-4AFA-A040-2D0BD4284D2C}" type="datetime1">
              <a:rPr lang="en-US"/>
              <a:pPr>
                <a:defRPr/>
              </a:pPr>
              <a:t>12/19/2020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forensic mathematics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2342B-7161-4DA4-A692-1AE72C0F93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B9157-9465-43F7-A291-C6C39E9EF519}" type="datetime1">
              <a:rPr lang="en-US"/>
              <a:pPr>
                <a:defRPr/>
              </a:pPr>
              <a:t>12/19/2020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forensic mathematics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3619E7-8F17-4F06-86CA-CC6503CECA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333399"/>
            </a:gs>
            <a:gs pos="100000">
              <a:srgbClr val="0D0D28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0574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994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4BBD4C27-A282-4EE1-A67B-64A4FCD724C4}" type="datetime1">
              <a:rPr lang="en-US"/>
              <a:pPr>
                <a:defRPr/>
              </a:pPr>
              <a:t>12/19/2020</a:t>
            </a:fld>
            <a:endParaRPr lang="en-US"/>
          </a:p>
        </p:txBody>
      </p:sp>
      <p:sp>
        <p:nvSpPr>
          <p:cNvPr id="3994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553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forensic mathematics</a:t>
            </a:r>
          </a:p>
        </p:txBody>
      </p:sp>
      <p:sp>
        <p:nvSpPr>
          <p:cNvPr id="3994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E5006F3-84A9-4B25-94EE-40BB1EE71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iming>
    <p:tnLst>
      <p:par>
        <p:cTn id="1" dur="indefinite" restart="never" nodeType="tmRoot"/>
      </p:par>
    </p:tnLst>
  </p:timing>
  <p:hf hdr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E04336B1-B102-4C88-969F-19E4FD311213}" type="datetime1">
              <a:rPr lang="en-US" smtClean="0"/>
              <a:pPr/>
              <a:t>12/19/2020</a:t>
            </a:fld>
            <a:endParaRPr lang="en-US" smtClean="0"/>
          </a:p>
        </p:txBody>
      </p:sp>
      <p:sp>
        <p:nvSpPr>
          <p:cNvPr id="307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forensic mathematics</a:t>
            </a: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51B636C-20E1-4E3F-B322-67E8381FC582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077" name="Rectangle 3"/>
          <p:cNvSpPr>
            <a:spLocks noChangeArrowheads="1"/>
          </p:cNvSpPr>
          <p:nvPr/>
        </p:nvSpPr>
        <p:spPr bwMode="auto">
          <a:xfrm>
            <a:off x="685800" y="1295400"/>
            <a:ext cx="8001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r"/>
            <a:r>
              <a:rPr lang="en-US" i="1" dirty="0" smtClean="0">
                <a:solidFill>
                  <a:schemeClr val="tx1"/>
                </a:solidFill>
              </a:rPr>
              <a:t>Towards professionalism in forensic mathematics</a:t>
            </a:r>
            <a:endParaRPr lang="en-US" sz="2400" strike="sngStrike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3078" name="Rectangle 4"/>
          <p:cNvSpPr>
            <a:spLocks noChangeArrowheads="1"/>
          </p:cNvSpPr>
          <p:nvPr/>
        </p:nvSpPr>
        <p:spPr bwMode="auto">
          <a:xfrm>
            <a:off x="685800" y="3352800"/>
            <a:ext cx="77724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t" anchorCtr="0"/>
          <a:lstStyle/>
          <a:p>
            <a:r>
              <a:rPr lang="en-US" sz="3200" i="1" dirty="0">
                <a:solidFill>
                  <a:schemeClr val="tx2"/>
                </a:solidFill>
              </a:rPr>
              <a:t>Charles H. Brenner, Ph.D.</a:t>
            </a:r>
            <a:br>
              <a:rPr lang="en-US" sz="3200" i="1" dirty="0">
                <a:solidFill>
                  <a:schemeClr val="tx2"/>
                </a:solidFill>
              </a:rPr>
            </a:br>
            <a:r>
              <a:rPr lang="en-US" sz="3200" i="1" dirty="0">
                <a:solidFill>
                  <a:schemeClr val="tx2"/>
                </a:solidFill>
              </a:rPr>
              <a:t>forensic </a:t>
            </a:r>
            <a:r>
              <a:rPr lang="en-US" sz="3200" i="1" dirty="0" smtClean="0">
                <a:solidFill>
                  <a:schemeClr val="tx2"/>
                </a:solidFill>
              </a:rPr>
              <a:t>mathematician</a:t>
            </a:r>
          </a:p>
          <a:p>
            <a:r>
              <a:rPr lang="en-US" sz="3200" i="1" dirty="0" smtClean="0">
                <a:solidFill>
                  <a:schemeClr val="tx2"/>
                </a:solidFill>
              </a:rPr>
              <a:t>licensed curmudgeon</a:t>
            </a:r>
            <a:endParaRPr lang="en-US" sz="3200" dirty="0">
              <a:solidFill>
                <a:schemeClr val="tx2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5800" y="3352800"/>
            <a:ext cx="77724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t" anchorCtr="0"/>
          <a:lstStyle/>
          <a:p>
            <a:r>
              <a:rPr lang="en-US" sz="2400" i="1" dirty="0">
                <a:solidFill>
                  <a:schemeClr val="tx2"/>
                </a:solidFill>
              </a:rPr>
              <a:t>Charles H. Brenner, Ph.D.</a:t>
            </a:r>
            <a:br>
              <a:rPr lang="en-US" sz="2400" i="1" dirty="0">
                <a:solidFill>
                  <a:schemeClr val="tx2"/>
                </a:solidFill>
              </a:rPr>
            </a:br>
            <a:r>
              <a:rPr lang="en-US" sz="2400" i="1" dirty="0">
                <a:solidFill>
                  <a:schemeClr val="tx2"/>
                </a:solidFill>
              </a:rPr>
              <a:t>forensic </a:t>
            </a:r>
            <a:r>
              <a:rPr lang="en-US" sz="2400" i="1" dirty="0" smtClean="0">
                <a:solidFill>
                  <a:schemeClr val="tx2"/>
                </a:solidFill>
              </a:rPr>
              <a:t>mathematics / licensed curmudgeon</a:t>
            </a:r>
            <a:r>
              <a:rPr lang="en-US" sz="2400" i="1" dirty="0">
                <a:solidFill>
                  <a:schemeClr val="tx2"/>
                </a:solidFill>
              </a:rPr>
              <a:t/>
            </a:r>
            <a:br>
              <a:rPr lang="en-US" sz="2400" i="1" dirty="0">
                <a:solidFill>
                  <a:schemeClr val="tx2"/>
                </a:solidFill>
              </a:rPr>
            </a:br>
            <a:r>
              <a:rPr lang="en-US" sz="2400" i="1" dirty="0" smtClean="0">
                <a:solidFill>
                  <a:schemeClr val="tx2"/>
                </a:solidFill>
              </a:rPr>
              <a:t>DNA</a:t>
            </a:r>
            <a:r>
              <a:rPr lang="en-US" sz="2400" i="1" dirty="0" smtClean="0">
                <a:solidFill>
                  <a:schemeClr val="tx2"/>
                </a:solidFill>
                <a:cs typeface="Times New Roman" pitchFamily="18" charset="0"/>
              </a:rPr>
              <a:t>·VIEW</a:t>
            </a:r>
            <a:r>
              <a:rPr lang="en-US" sz="2400" i="1" dirty="0">
                <a:solidFill>
                  <a:schemeClr val="tx2"/>
                </a:solidFill>
                <a:cs typeface="Times New Roman" pitchFamily="18" charset="0"/>
              </a:rPr>
              <a:t/>
            </a:r>
            <a:br>
              <a:rPr lang="en-US" sz="2400" i="1" dirty="0">
                <a:solidFill>
                  <a:schemeClr val="tx2"/>
                </a:solidFill>
                <a:cs typeface="Times New Roman" pitchFamily="18" charset="0"/>
              </a:rPr>
            </a:br>
            <a:r>
              <a:rPr lang="en-US" sz="2400" i="1" dirty="0">
                <a:solidFill>
                  <a:schemeClr val="tx2"/>
                </a:solidFill>
                <a:cs typeface="Times New Roman" pitchFamily="18" charset="0"/>
              </a:rPr>
              <a:t>Visiting Scholar, School of Public Health, UC Berkeley</a:t>
            </a:r>
            <a:br>
              <a:rPr lang="en-US" sz="2400" i="1" dirty="0">
                <a:solidFill>
                  <a:schemeClr val="tx2"/>
                </a:solidFill>
                <a:cs typeface="Times New Roman" pitchFamily="18" charset="0"/>
              </a:rPr>
            </a:br>
            <a:r>
              <a:rPr lang="en-US" sz="2400" dirty="0">
                <a:solidFill>
                  <a:schemeClr val="tx2"/>
                </a:solidFill>
              </a:rPr>
              <a:t>http://dna-view.com</a:t>
            </a:r>
          </a:p>
        </p:txBody>
      </p:sp>
      <p:pic>
        <p:nvPicPr>
          <p:cNvPr id="8" name="Picture 7" descr="Curmudge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86400" y="3352800"/>
            <a:ext cx="3048000" cy="2286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8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en-US" sz="4000" dirty="0" smtClean="0"/>
              <a:t>Rare haplotype matching probability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304800" y="1143000"/>
            <a:ext cx="4040188" cy="639762"/>
          </a:xfrm>
          <a:solidFill>
            <a:srgbClr val="540010"/>
          </a:solidFill>
        </p:spPr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</a:schemeClr>
                </a:solidFill>
              </a:rPr>
              <a:t>Features / paradigm</a:t>
            </a:r>
            <a:endParaRPr lang="en-US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sz="half" idx="2"/>
          </p:nvPr>
        </p:nvSpPr>
        <p:spPr>
          <a:xfrm>
            <a:off x="304800" y="1782762"/>
            <a:ext cx="4040188" cy="4389438"/>
          </a:xfrm>
          <a:solidFill>
            <a:srgbClr val="360000"/>
          </a:solidFill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State problem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Formulate it mathematically  </a:t>
            </a:r>
            <a:r>
              <a:rPr lang="en-US" dirty="0" smtClean="0">
                <a:solidFill>
                  <a:srgbClr val="360000"/>
                </a:solidFill>
              </a:rPr>
              <a:t>dummy line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State premises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What is the model?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Justify the premises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Validate the model.</a:t>
            </a:r>
          </a:p>
          <a:p>
            <a:pPr lvl="2">
              <a:buFont typeface="Wingdings" pitchFamily="2" charset="2"/>
              <a:buChar char="§"/>
            </a:pPr>
            <a:r>
              <a:rPr lang="en-US" dirty="0" smtClean="0"/>
              <a:t>Test=</a:t>
            </a:r>
            <a:r>
              <a:rPr lang="en-US" i="1" dirty="0" smtClean="0">
                <a:solidFill>
                  <a:schemeClr val="tx1">
                    <a:lumMod val="75000"/>
                  </a:schemeClr>
                </a:solidFill>
              </a:rPr>
              <a:t>innocent</a:t>
            </a:r>
            <a:r>
              <a:rPr lang="en-US" dirty="0" smtClean="0"/>
              <a:t> suspect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Derive the result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497389" y="1171700"/>
            <a:ext cx="4494210" cy="639762"/>
          </a:xfrm>
          <a:solidFill>
            <a:srgbClr val="002060"/>
          </a:solidFill>
        </p:spPr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</a:schemeClr>
                </a:solidFill>
              </a:rPr>
              <a:t>Brenner paper (</a:t>
            </a:r>
            <a:r>
              <a:rPr lang="en-US" dirty="0" err="1" smtClean="0">
                <a:solidFill>
                  <a:schemeClr val="tx1">
                    <a:lumMod val="75000"/>
                  </a:schemeClr>
                </a:solidFill>
              </a:rPr>
              <a:t>FSIgen</a:t>
            </a:r>
            <a:r>
              <a:rPr lang="en-US" dirty="0" smtClean="0">
                <a:solidFill>
                  <a:schemeClr val="tx1">
                    <a:lumMod val="75000"/>
                  </a:schemeClr>
                </a:solidFill>
              </a:rPr>
              <a:t> 2010(4))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497388" y="1793875"/>
            <a:ext cx="4494211" cy="4378325"/>
          </a:xfrm>
          <a:solidFill>
            <a:srgbClr val="002060"/>
          </a:solidFill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cs typeface="Arial" pitchFamily="34" charset="0"/>
              </a:rPr>
              <a:t>Evidential value of match?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cs typeface="Arial" pitchFamily="34" charset="0"/>
              </a:rPr>
              <a:t>Pr(innocent suspect matches | crime scene, database)</a:t>
            </a:r>
          </a:p>
          <a:p>
            <a:pPr>
              <a:buFont typeface="Wingdings" pitchFamily="2" charset="2"/>
              <a:buChar char="Ø"/>
            </a:pPr>
            <a:r>
              <a:rPr lang="en-US" sz="2300" dirty="0" smtClean="0">
                <a:cs typeface="Arial" pitchFamily="34" charset="0"/>
              </a:rPr>
              <a:t>Type is (mostly) just a name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cs typeface="Arial" pitchFamily="34" charset="0"/>
              </a:rPr>
              <a:t>“equal over-representation”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cs typeface="Arial" pitchFamily="34" charset="0"/>
              </a:rPr>
              <a:t>Validation by tediously simulating/examining suitable range of populations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LR=</a:t>
            </a:r>
            <a:r>
              <a:rPr lang="en-GB" i="1" dirty="0" smtClean="0"/>
              <a:t>n</a:t>
            </a:r>
            <a:r>
              <a:rPr lang="en-GB" dirty="0" smtClean="0"/>
              <a:t>/(1-κ) 		</a:t>
            </a:r>
            <a:r>
              <a:rPr lang="en-GB" sz="2000" i="1" dirty="0" smtClean="0"/>
              <a:t>(for new type)</a:t>
            </a:r>
            <a:endParaRPr lang="en-GB" i="1" dirty="0" smtClean="0"/>
          </a:p>
          <a:p>
            <a:pPr lvl="1">
              <a:buFont typeface="Wingdings" pitchFamily="2" charset="2"/>
              <a:buChar char="§"/>
            </a:pPr>
            <a:r>
              <a:rPr lang="en-GB" i="1" dirty="0" smtClean="0"/>
              <a:t>n</a:t>
            </a:r>
            <a:r>
              <a:rPr lang="en-GB" dirty="0" smtClean="0"/>
              <a:t>=reference database size</a:t>
            </a:r>
          </a:p>
          <a:p>
            <a:pPr lvl="1">
              <a:buFont typeface="Wingdings" pitchFamily="2" charset="2"/>
              <a:buChar char="§"/>
            </a:pPr>
            <a:r>
              <a:rPr lang="en-GB" dirty="0" smtClean="0"/>
              <a:t>κ=singleton proportion</a:t>
            </a:r>
            <a:endParaRPr lang="en-US" dirty="0" smtClean="0">
              <a:cs typeface="Arial" pitchFamily="34" charset="0"/>
            </a:endParaRPr>
          </a:p>
        </p:txBody>
      </p:sp>
      <p:sp>
        <p:nvSpPr>
          <p:cNvPr id="6148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881C39C2-D054-43A8-AA14-76454CAA490A}" type="datetime1">
              <a:rPr lang="en-US" smtClean="0"/>
              <a:pPr/>
              <a:t>12/19/2020</a:t>
            </a:fld>
            <a:endParaRPr lang="en-US" smtClean="0"/>
          </a:p>
        </p:txBody>
      </p:sp>
      <p:sp>
        <p:nvSpPr>
          <p:cNvPr id="6149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dirty="0" smtClean="0"/>
              <a:t>forensic mathematics</a:t>
            </a:r>
          </a:p>
        </p:txBody>
      </p:sp>
      <p:sp>
        <p:nvSpPr>
          <p:cNvPr id="61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7147940-BC19-4033-AB39-BEDF05834D79}" type="slidenum">
              <a:rPr lang="en-US" smtClean="0"/>
              <a:pPr/>
              <a:t>10</a:t>
            </a:fld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000"/>
                            </p:stCondLst>
                            <p:childTnLst>
                              <p:par>
                                <p:cTn id="7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uiExpand="1" build="p" animBg="1"/>
      <p:bldP spid="9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sz="3200" dirty="0" smtClean="0"/>
              <a:t>Validation claims in a sophisticated paper (</a:t>
            </a:r>
            <a:r>
              <a:rPr lang="en-US" sz="3200" dirty="0" err="1" smtClean="0"/>
              <a:t>Buckleton</a:t>
            </a:r>
            <a:r>
              <a:rPr lang="en-US" sz="3200" dirty="0" smtClean="0"/>
              <a:t>, Krawczak, Weir – </a:t>
            </a:r>
            <a:r>
              <a:rPr lang="en-US" sz="3200" dirty="0" err="1" smtClean="0"/>
              <a:t>FSIgen</a:t>
            </a:r>
            <a:r>
              <a:rPr lang="en-US" sz="3200" dirty="0" smtClean="0"/>
              <a:t> 2011 )</a:t>
            </a:r>
            <a:endParaRPr lang="en-US" sz="320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6361C6B-3AD0-45F8-9206-9BA58CC3CE23}" type="datetime1">
              <a:rPr lang="en-US" smtClean="0"/>
              <a:pPr>
                <a:defRPr/>
              </a:pPr>
              <a:t>12/19/2020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forensic mathematics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D86F5B-EF19-4CE9-98DF-56136342EA9E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12" name="Content Placeholder 10"/>
          <p:cNvSpPr txBox="1">
            <a:spLocks/>
          </p:cNvSpPr>
          <p:nvPr/>
        </p:nvSpPr>
        <p:spPr bwMode="auto">
          <a:xfrm>
            <a:off x="0" y="1066801"/>
            <a:ext cx="84582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 smtClean="0"/>
              <a:t>Brenner “potentially anti-conservative” re evidential value of a rare haplotype match – (</a:t>
            </a:r>
            <a:r>
              <a:rPr lang="en-US" sz="2400" dirty="0" err="1" smtClean="0"/>
              <a:t>FSIgen</a:t>
            </a:r>
            <a:r>
              <a:rPr lang="en-US" sz="2400" dirty="0" smtClean="0"/>
              <a:t> 2010(4)281-291 paper)</a:t>
            </a:r>
          </a:p>
          <a:p>
            <a:endParaRPr lang="en-US" sz="2400" dirty="0"/>
          </a:p>
        </p:txBody>
      </p:sp>
      <p:pic>
        <p:nvPicPr>
          <p:cNvPr id="11" name="Picture 10" descr="Disapprov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5384800" y="3378200"/>
            <a:ext cx="2641600" cy="1981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sz="3200" dirty="0" smtClean="0"/>
              <a:t>Validation claims in a sophisticated paper (</a:t>
            </a:r>
            <a:r>
              <a:rPr lang="en-US" sz="3200" dirty="0" err="1" smtClean="0"/>
              <a:t>Buckleton</a:t>
            </a:r>
            <a:r>
              <a:rPr lang="en-US" sz="3200" dirty="0" smtClean="0"/>
              <a:t>, Krawczak, Weir – </a:t>
            </a:r>
            <a:r>
              <a:rPr lang="en-US" sz="3200" dirty="0" err="1" smtClean="0"/>
              <a:t>FSIgen</a:t>
            </a:r>
            <a:r>
              <a:rPr lang="en-US" sz="3200" dirty="0" smtClean="0"/>
              <a:t> 2011 )</a:t>
            </a:r>
            <a:endParaRPr lang="en-US" sz="3200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685800" y="1940625"/>
            <a:ext cx="8077200" cy="4350841"/>
          </a:xfrm>
        </p:spPr>
        <p:txBody>
          <a:bodyPr/>
          <a:lstStyle/>
          <a:p>
            <a:r>
              <a:rPr lang="en-US" sz="2400" dirty="0" smtClean="0"/>
              <a:t>Brenner “</a:t>
            </a:r>
            <a:r>
              <a:rPr lang="en-US" i="1" dirty="0" smtClean="0"/>
              <a:t>potentially</a:t>
            </a:r>
            <a:r>
              <a:rPr lang="en-US" sz="2400" dirty="0" smtClean="0"/>
              <a:t> anti-conservative”</a:t>
            </a:r>
          </a:p>
          <a:p>
            <a:pPr lvl="1"/>
            <a:r>
              <a:rPr lang="en-US" sz="2000" dirty="0" smtClean="0"/>
              <a:t>Meaning: Their analytical attempt hit dead-end; failed to prove my method either right or wrong.</a:t>
            </a:r>
          </a:p>
          <a:p>
            <a:pPr lvl="1"/>
            <a:r>
              <a:rPr lang="en-US" sz="2000" dirty="0" smtClean="0"/>
              <a:t>Better approach: Read and judge my paper’s validation section.</a:t>
            </a:r>
          </a:p>
          <a:p>
            <a:r>
              <a:rPr lang="en-US" sz="2400" dirty="0" smtClean="0"/>
              <a:t>Frequency surveying method “recently validated”</a:t>
            </a:r>
          </a:p>
          <a:p>
            <a:pPr lvl="1"/>
            <a:r>
              <a:rPr lang="en-US" sz="2000" dirty="0" smtClean="0"/>
              <a:t>Not according to the cited paper, or testimony of an author (</a:t>
            </a:r>
            <a:r>
              <a:rPr lang="en-US" sz="2000" i="1" dirty="0" smtClean="0"/>
              <a:t>per</a:t>
            </a:r>
            <a:r>
              <a:rPr lang="en-US" sz="2000" dirty="0" smtClean="0"/>
              <a:t> Anderson).</a:t>
            </a:r>
          </a:p>
          <a:p>
            <a:pPr lvl="1"/>
            <a:r>
              <a:rPr lang="en-US" sz="2000" dirty="0" smtClean="0"/>
              <a:t>False claim requested by referee (</a:t>
            </a:r>
            <a:r>
              <a:rPr lang="en-US" sz="2000" i="1" dirty="0" smtClean="0"/>
              <a:t>per </a:t>
            </a:r>
            <a:r>
              <a:rPr lang="en-US" sz="2000" dirty="0" smtClean="0"/>
              <a:t>Weir). </a:t>
            </a:r>
          </a:p>
          <a:p>
            <a:pPr lvl="2"/>
            <a:r>
              <a:rPr lang="en-US" sz="1800" dirty="0" smtClean="0"/>
              <a:t>Defense attorney might infer the behavior shows </a:t>
            </a:r>
            <a:r>
              <a:rPr lang="en-US" sz="2000" dirty="0" smtClean="0">
                <a:solidFill>
                  <a:schemeClr val="tx1">
                    <a:lumMod val="75000"/>
                  </a:schemeClr>
                </a:solidFill>
              </a:rPr>
              <a:t>lack of professionalism in forensic statistical publication generally</a:t>
            </a:r>
            <a:r>
              <a:rPr lang="en-US" sz="1800" dirty="0" smtClean="0"/>
              <a:t>. </a:t>
            </a:r>
            <a:endParaRPr lang="en-US" sz="180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6361C6B-3AD0-45F8-9206-9BA58CC3CE23}" type="datetime1">
              <a:rPr lang="en-US" smtClean="0"/>
              <a:pPr>
                <a:defRPr/>
              </a:pPr>
              <a:t>12/19/2020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forensic mathematics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D86F5B-EF19-4CE9-98DF-56136342EA9E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886006" y="1600200"/>
            <a:ext cx="4667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?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838200"/>
          </a:xfrm>
        </p:spPr>
        <p:txBody>
          <a:bodyPr/>
          <a:lstStyle/>
          <a:p>
            <a:r>
              <a:rPr lang="en-US" sz="3200" dirty="0" smtClean="0"/>
              <a:t>Conclusion – forensic mathematical standard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6400800" cy="4179332"/>
          </a:xfrm>
        </p:spPr>
        <p:txBody>
          <a:bodyPr/>
          <a:lstStyle/>
          <a:p>
            <a:r>
              <a:rPr lang="en-US" sz="2400" dirty="0" smtClean="0"/>
              <a:t>Coherent logical exposition from start to finish.</a:t>
            </a:r>
          </a:p>
          <a:p>
            <a:pPr lvl="1"/>
            <a:r>
              <a:rPr lang="en-US" sz="2000" dirty="0" smtClean="0"/>
              <a:t>Problem? Model &amp; premises? Logic? Validation?</a:t>
            </a:r>
          </a:p>
          <a:p>
            <a:pPr lvl="1"/>
            <a:r>
              <a:rPr lang="en-US" sz="2000" dirty="0" smtClean="0"/>
              <a:t>It’s not our job to find the errors, but the authors’ to prove the case.</a:t>
            </a:r>
          </a:p>
          <a:p>
            <a:r>
              <a:rPr lang="en-US" sz="2400" dirty="0" smtClean="0"/>
              <a:t>Current practice is overall very shabby. </a:t>
            </a:r>
          </a:p>
          <a:p>
            <a:r>
              <a:rPr lang="en-US" sz="2400" dirty="0" smtClean="0"/>
              <a:t>Good practice permits elevated discourse.</a:t>
            </a:r>
          </a:p>
          <a:p>
            <a:r>
              <a:rPr lang="en-US" sz="2400" dirty="0" smtClean="0"/>
              <a:t>Take home –</a:t>
            </a:r>
          </a:p>
          <a:p>
            <a:pPr lvl="1"/>
            <a:r>
              <a:rPr lang="en-US" sz="2000" dirty="0" smtClean="0"/>
              <a:t>Everything is models.</a:t>
            </a:r>
          </a:p>
          <a:p>
            <a:pPr lvl="1"/>
            <a:r>
              <a:rPr lang="en-US" sz="2000" dirty="0" smtClean="0"/>
              <a:t>If nothing is written down, then nothing wrong is written down and errors are less obvious.</a:t>
            </a:r>
          </a:p>
          <a:p>
            <a:pPr lvl="1"/>
            <a:r>
              <a:rPr lang="en-US" sz="2000" dirty="0" smtClean="0"/>
              <a:t>The test is the </a:t>
            </a:r>
            <a:r>
              <a:rPr lang="en-US" sz="2000" i="1" dirty="0" smtClean="0"/>
              <a:t>innocent</a:t>
            </a:r>
            <a:r>
              <a:rPr lang="en-US" sz="2000" dirty="0" smtClean="0"/>
              <a:t> </a:t>
            </a:r>
            <a:r>
              <a:rPr lang="en-US" sz="2000" smtClean="0"/>
              <a:t>suspect!</a:t>
            </a:r>
            <a:endParaRPr lang="en-US" sz="2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BD2DDA-F9BE-4B29-BD4B-80D51B97D312}" type="datetime1">
              <a:rPr lang="en-US" smtClean="0"/>
              <a:pPr>
                <a:defRPr/>
              </a:pPr>
              <a:t>12/19/2020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forensic mathematics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9A458B-91B4-4AB5-865B-FDCF48642B2D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7" name="Picture 6" descr="2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48400" y="2895600"/>
            <a:ext cx="2895600" cy="21717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344722" y="5105400"/>
            <a:ext cx="2646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Thematic garden sculpture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BD2DDA-F9BE-4B29-BD4B-80D51B97D312}" type="datetime1">
              <a:rPr lang="en-US" smtClean="0"/>
              <a:pPr>
                <a:defRPr/>
              </a:pPr>
              <a:t>12/19/2020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forensic mathematics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9A458B-91B4-4AB5-865B-FDCF48642B2D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3611" t="22222" r="20833" b="8889"/>
          <a:stretch>
            <a:fillRect/>
          </a:stretch>
        </p:blipFill>
        <p:spPr bwMode="auto">
          <a:xfrm>
            <a:off x="1524000" y="533400"/>
            <a:ext cx="6172200" cy="478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 of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7772400" cy="4114800"/>
          </a:xfrm>
        </p:spPr>
        <p:txBody>
          <a:bodyPr/>
          <a:lstStyle/>
          <a:p>
            <a:r>
              <a:rPr lang="en-US" dirty="0" smtClean="0"/>
              <a:t>Mathematics has an important role in DNA analysis</a:t>
            </a:r>
          </a:p>
          <a:p>
            <a:r>
              <a:rPr lang="en-US" dirty="0" smtClean="0"/>
              <a:t>Doing it randomly vs. doing it right</a:t>
            </a:r>
          </a:p>
          <a:p>
            <a:pPr lvl="1"/>
            <a:r>
              <a:rPr lang="en-US" dirty="0" smtClean="0"/>
              <a:t>Right: State the problem, postulate a model, etc.</a:t>
            </a:r>
          </a:p>
          <a:p>
            <a:pPr lvl="2"/>
            <a:r>
              <a:rPr lang="en-US" dirty="0" smtClean="0"/>
              <a:t>Permits understanding and evaluation</a:t>
            </a:r>
          </a:p>
          <a:p>
            <a:pPr lvl="1"/>
            <a:r>
              <a:rPr lang="en-US" dirty="0" smtClean="0"/>
              <a:t>There are lots of published contrary examples</a:t>
            </a:r>
          </a:p>
          <a:p>
            <a:pPr lvl="2"/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BD2DDA-F9BE-4B29-BD4B-80D51B97D312}" type="datetime1">
              <a:rPr lang="en-US" smtClean="0"/>
              <a:pPr>
                <a:defRPr/>
              </a:pPr>
              <a:t>12/19/2020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forensic mathematics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9A458B-91B4-4AB5-865B-FDCF48642B2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Forensic mathematics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smtClean="0"/>
              <a:t>Mathematics of evidence</a:t>
            </a:r>
          </a:p>
          <a:p>
            <a:pPr lvl="1"/>
            <a:r>
              <a:rPr lang="en-US" sz="2400" dirty="0" smtClean="0"/>
              <a:t>DNA evidence</a:t>
            </a:r>
          </a:p>
          <a:p>
            <a:pPr lvl="2"/>
            <a:r>
              <a:rPr lang="en-US" dirty="0" smtClean="0"/>
              <a:t>Goals</a:t>
            </a:r>
            <a:r>
              <a:rPr lang="en-US" sz="2000" dirty="0" smtClean="0"/>
              <a:t>:    </a:t>
            </a:r>
            <a:r>
              <a:rPr lang="en-US" dirty="0" smtClean="0"/>
              <a:t>Identification / connect suspect to crime</a:t>
            </a:r>
          </a:p>
          <a:p>
            <a:pPr lvl="2"/>
            <a:r>
              <a:rPr lang="en-US" dirty="0" smtClean="0"/>
              <a:t>Some examples discussed/debated in literature</a:t>
            </a:r>
          </a:p>
          <a:p>
            <a:pPr lvl="3"/>
            <a:r>
              <a:rPr lang="en-US" dirty="0" smtClean="0"/>
              <a:t>Simple &amp; mixed stains</a:t>
            </a:r>
          </a:p>
          <a:p>
            <a:pPr lvl="3"/>
            <a:r>
              <a:rPr lang="en-US" dirty="0" smtClean="0"/>
              <a:t>Rare haplotype evidence</a:t>
            </a:r>
          </a:p>
          <a:p>
            <a:pPr lvl="3"/>
            <a:r>
              <a:rPr lang="en-US" dirty="0" smtClean="0"/>
              <a:t>Database search</a:t>
            </a:r>
          </a:p>
          <a:p>
            <a:r>
              <a:rPr lang="en-US" dirty="0" smtClean="0"/>
              <a:t>Mathematics </a:t>
            </a:r>
            <a:r>
              <a:rPr lang="en-US" sz="2800" dirty="0" smtClean="0"/>
              <a:t>applies to the   world via </a:t>
            </a:r>
            <a:r>
              <a:rPr lang="en-US" dirty="0" smtClean="0"/>
              <a:t>models</a:t>
            </a:r>
          </a:p>
        </p:txBody>
      </p:sp>
      <p:sp>
        <p:nvSpPr>
          <p:cNvPr id="4" name="TextBox 3"/>
          <p:cNvSpPr txBox="1"/>
          <p:nvPr/>
        </p:nvSpPr>
        <p:spPr>
          <a:xfrm rot="18995371">
            <a:off x="4886926" y="4663610"/>
            <a:ext cx="9925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 real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 rot="625188">
            <a:off x="5659868" y="4173631"/>
            <a:ext cx="31566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 </a:t>
            </a:r>
            <a:r>
              <a:rPr lang="en-US" sz="2800" dirty="0" smtClean="0"/>
              <a:t>mathematical world</a:t>
            </a:r>
            <a:endParaRPr lang="en-US" sz="2800" dirty="0"/>
          </a:p>
        </p:txBody>
      </p:sp>
      <p:sp>
        <p:nvSpPr>
          <p:cNvPr id="6" name="Freeform 5"/>
          <p:cNvSpPr/>
          <p:nvPr/>
        </p:nvSpPr>
        <p:spPr bwMode="auto">
          <a:xfrm rot="11065974">
            <a:off x="6831097" y="4914160"/>
            <a:ext cx="1762090" cy="849706"/>
          </a:xfrm>
          <a:custGeom>
            <a:avLst/>
            <a:gdLst>
              <a:gd name="connsiteX0" fmla="*/ 344805 w 1737360"/>
              <a:gd name="connsiteY0" fmla="*/ 548640 h 765810"/>
              <a:gd name="connsiteX1" fmla="*/ 184785 w 1737360"/>
              <a:gd name="connsiteY1" fmla="*/ 114300 h 765810"/>
              <a:gd name="connsiteX2" fmla="*/ 1453515 w 1737360"/>
              <a:gd name="connsiteY2" fmla="*/ 68580 h 765810"/>
              <a:gd name="connsiteX3" fmla="*/ 1567815 w 1737360"/>
              <a:gd name="connsiteY3" fmla="*/ 525780 h 765810"/>
              <a:gd name="connsiteX4" fmla="*/ 436245 w 1737360"/>
              <a:gd name="connsiteY4" fmla="*/ 765810 h 765810"/>
              <a:gd name="connsiteX0" fmla="*/ 344805 w 1737360"/>
              <a:gd name="connsiteY0" fmla="*/ 762805 h 979975"/>
              <a:gd name="connsiteX1" fmla="*/ 184785 w 1737360"/>
              <a:gd name="connsiteY1" fmla="*/ 328465 h 979975"/>
              <a:gd name="connsiteX2" fmla="*/ 1453515 w 1737360"/>
              <a:gd name="connsiteY2" fmla="*/ 282745 h 979975"/>
              <a:gd name="connsiteX3" fmla="*/ 1567815 w 1737360"/>
              <a:gd name="connsiteY3" fmla="*/ 739945 h 979975"/>
              <a:gd name="connsiteX4" fmla="*/ 436245 w 1737360"/>
              <a:gd name="connsiteY4" fmla="*/ 979975 h 979975"/>
              <a:gd name="connsiteX0" fmla="*/ 344805 w 1737360"/>
              <a:gd name="connsiteY0" fmla="*/ 762805 h 980196"/>
              <a:gd name="connsiteX1" fmla="*/ 184785 w 1737360"/>
              <a:gd name="connsiteY1" fmla="*/ 328465 h 980196"/>
              <a:gd name="connsiteX2" fmla="*/ 1453515 w 1737360"/>
              <a:gd name="connsiteY2" fmla="*/ 282745 h 980196"/>
              <a:gd name="connsiteX3" fmla="*/ 1567815 w 1737360"/>
              <a:gd name="connsiteY3" fmla="*/ 739945 h 980196"/>
              <a:gd name="connsiteX4" fmla="*/ 436245 w 1737360"/>
              <a:gd name="connsiteY4" fmla="*/ 979975 h 980196"/>
              <a:gd name="connsiteX0" fmla="*/ 344805 w 1689837"/>
              <a:gd name="connsiteY0" fmla="*/ 762805 h 1059179"/>
              <a:gd name="connsiteX1" fmla="*/ 184785 w 1689837"/>
              <a:gd name="connsiteY1" fmla="*/ 328465 h 1059179"/>
              <a:gd name="connsiteX2" fmla="*/ 1453515 w 1689837"/>
              <a:gd name="connsiteY2" fmla="*/ 282745 h 1059179"/>
              <a:gd name="connsiteX3" fmla="*/ 1567815 w 1689837"/>
              <a:gd name="connsiteY3" fmla="*/ 739945 h 1059179"/>
              <a:gd name="connsiteX4" fmla="*/ 721386 w 1689837"/>
              <a:gd name="connsiteY4" fmla="*/ 1058958 h 1059179"/>
              <a:gd name="connsiteX0" fmla="*/ 344805 w 1705001"/>
              <a:gd name="connsiteY0" fmla="*/ 762805 h 871396"/>
              <a:gd name="connsiteX1" fmla="*/ 184785 w 1705001"/>
              <a:gd name="connsiteY1" fmla="*/ 328465 h 871396"/>
              <a:gd name="connsiteX2" fmla="*/ 1453515 w 1705001"/>
              <a:gd name="connsiteY2" fmla="*/ 282745 h 871396"/>
              <a:gd name="connsiteX3" fmla="*/ 1567815 w 1705001"/>
              <a:gd name="connsiteY3" fmla="*/ 739945 h 871396"/>
              <a:gd name="connsiteX4" fmla="*/ 630400 w 1705001"/>
              <a:gd name="connsiteY4" fmla="*/ 871175 h 871396"/>
              <a:gd name="connsiteX0" fmla="*/ 345792 w 1705988"/>
              <a:gd name="connsiteY0" fmla="*/ 762805 h 871396"/>
              <a:gd name="connsiteX1" fmla="*/ 309420 w 1705988"/>
              <a:gd name="connsiteY1" fmla="*/ 661520 h 871396"/>
              <a:gd name="connsiteX2" fmla="*/ 185772 w 1705988"/>
              <a:gd name="connsiteY2" fmla="*/ 328465 h 871396"/>
              <a:gd name="connsiteX3" fmla="*/ 1454502 w 1705988"/>
              <a:gd name="connsiteY3" fmla="*/ 282745 h 871396"/>
              <a:gd name="connsiteX4" fmla="*/ 1568802 w 1705988"/>
              <a:gd name="connsiteY4" fmla="*/ 739945 h 871396"/>
              <a:gd name="connsiteX5" fmla="*/ 631387 w 1705988"/>
              <a:gd name="connsiteY5" fmla="*/ 871175 h 871396"/>
              <a:gd name="connsiteX0" fmla="*/ 345792 w 1705988"/>
              <a:gd name="connsiteY0" fmla="*/ 762805 h 871396"/>
              <a:gd name="connsiteX1" fmla="*/ 309420 w 1705988"/>
              <a:gd name="connsiteY1" fmla="*/ 661520 h 871396"/>
              <a:gd name="connsiteX2" fmla="*/ 185772 w 1705988"/>
              <a:gd name="connsiteY2" fmla="*/ 328465 h 871396"/>
              <a:gd name="connsiteX3" fmla="*/ 1454502 w 1705988"/>
              <a:gd name="connsiteY3" fmla="*/ 282745 h 871396"/>
              <a:gd name="connsiteX4" fmla="*/ 1568802 w 1705988"/>
              <a:gd name="connsiteY4" fmla="*/ 739945 h 871396"/>
              <a:gd name="connsiteX5" fmla="*/ 631387 w 1705988"/>
              <a:gd name="connsiteY5" fmla="*/ 871175 h 871396"/>
              <a:gd name="connsiteX0" fmla="*/ 967137 w 2327333"/>
              <a:gd name="connsiteY0" fmla="*/ 762805 h 871396"/>
              <a:gd name="connsiteX1" fmla="*/ 307407 w 2327333"/>
              <a:gd name="connsiteY1" fmla="*/ 633416 h 871396"/>
              <a:gd name="connsiteX2" fmla="*/ 807117 w 2327333"/>
              <a:gd name="connsiteY2" fmla="*/ 328465 h 871396"/>
              <a:gd name="connsiteX3" fmla="*/ 2075847 w 2327333"/>
              <a:gd name="connsiteY3" fmla="*/ 282745 h 871396"/>
              <a:gd name="connsiteX4" fmla="*/ 2190147 w 2327333"/>
              <a:gd name="connsiteY4" fmla="*/ 739945 h 871396"/>
              <a:gd name="connsiteX5" fmla="*/ 1252732 w 2327333"/>
              <a:gd name="connsiteY5" fmla="*/ 871175 h 871396"/>
              <a:gd name="connsiteX0" fmla="*/ 960212 w 2327333"/>
              <a:gd name="connsiteY0" fmla="*/ 1041380 h 1041380"/>
              <a:gd name="connsiteX1" fmla="*/ 307407 w 2327333"/>
              <a:gd name="connsiteY1" fmla="*/ 633416 h 1041380"/>
              <a:gd name="connsiteX2" fmla="*/ 807117 w 2327333"/>
              <a:gd name="connsiteY2" fmla="*/ 328465 h 1041380"/>
              <a:gd name="connsiteX3" fmla="*/ 2075847 w 2327333"/>
              <a:gd name="connsiteY3" fmla="*/ 282745 h 1041380"/>
              <a:gd name="connsiteX4" fmla="*/ 2190147 w 2327333"/>
              <a:gd name="connsiteY4" fmla="*/ 739945 h 1041380"/>
              <a:gd name="connsiteX5" fmla="*/ 1252732 w 2327333"/>
              <a:gd name="connsiteY5" fmla="*/ 871175 h 1041380"/>
              <a:gd name="connsiteX0" fmla="*/ 339034 w 1706155"/>
              <a:gd name="connsiteY0" fmla="*/ 839354 h 839354"/>
              <a:gd name="connsiteX1" fmla="*/ 185939 w 1706155"/>
              <a:gd name="connsiteY1" fmla="*/ 126439 h 839354"/>
              <a:gd name="connsiteX2" fmla="*/ 1454669 w 1706155"/>
              <a:gd name="connsiteY2" fmla="*/ 80719 h 839354"/>
              <a:gd name="connsiteX3" fmla="*/ 1568969 w 1706155"/>
              <a:gd name="connsiteY3" fmla="*/ 537919 h 839354"/>
              <a:gd name="connsiteX4" fmla="*/ 631554 w 1706155"/>
              <a:gd name="connsiteY4" fmla="*/ 669149 h 839354"/>
              <a:gd name="connsiteX0" fmla="*/ 449390 w 1816511"/>
              <a:gd name="connsiteY0" fmla="*/ 839354 h 839354"/>
              <a:gd name="connsiteX1" fmla="*/ 296295 w 1816511"/>
              <a:gd name="connsiteY1" fmla="*/ 126439 h 839354"/>
              <a:gd name="connsiteX2" fmla="*/ 1565025 w 1816511"/>
              <a:gd name="connsiteY2" fmla="*/ 80719 h 839354"/>
              <a:gd name="connsiteX3" fmla="*/ 1679325 w 1816511"/>
              <a:gd name="connsiteY3" fmla="*/ 537919 h 839354"/>
              <a:gd name="connsiteX4" fmla="*/ 741910 w 1816511"/>
              <a:gd name="connsiteY4" fmla="*/ 669149 h 839354"/>
              <a:gd name="connsiteX0" fmla="*/ 449390 w 1816511"/>
              <a:gd name="connsiteY0" fmla="*/ 939911 h 939911"/>
              <a:gd name="connsiteX1" fmla="*/ 296295 w 1816511"/>
              <a:gd name="connsiteY1" fmla="*/ 226996 h 939911"/>
              <a:gd name="connsiteX2" fmla="*/ 1565025 w 1816511"/>
              <a:gd name="connsiteY2" fmla="*/ 181276 h 939911"/>
              <a:gd name="connsiteX3" fmla="*/ 1679325 w 1816511"/>
              <a:gd name="connsiteY3" fmla="*/ 638476 h 939911"/>
              <a:gd name="connsiteX4" fmla="*/ 741910 w 1816511"/>
              <a:gd name="connsiteY4" fmla="*/ 769706 h 939911"/>
              <a:gd name="connsiteX0" fmla="*/ 449390 w 1816511"/>
              <a:gd name="connsiteY0" fmla="*/ 827215 h 827215"/>
              <a:gd name="connsiteX1" fmla="*/ 296295 w 1816511"/>
              <a:gd name="connsiteY1" fmla="*/ 114300 h 827215"/>
              <a:gd name="connsiteX2" fmla="*/ 1565025 w 1816511"/>
              <a:gd name="connsiteY2" fmla="*/ 68580 h 827215"/>
              <a:gd name="connsiteX3" fmla="*/ 1679325 w 1816511"/>
              <a:gd name="connsiteY3" fmla="*/ 525780 h 827215"/>
              <a:gd name="connsiteX4" fmla="*/ 741910 w 1816511"/>
              <a:gd name="connsiteY4" fmla="*/ 657010 h 827215"/>
              <a:gd name="connsiteX0" fmla="*/ 291244 w 1658365"/>
              <a:gd name="connsiteY0" fmla="*/ 827215 h 827215"/>
              <a:gd name="connsiteX1" fmla="*/ 138149 w 1658365"/>
              <a:gd name="connsiteY1" fmla="*/ 114300 h 827215"/>
              <a:gd name="connsiteX2" fmla="*/ 1406879 w 1658365"/>
              <a:gd name="connsiteY2" fmla="*/ 68580 h 827215"/>
              <a:gd name="connsiteX3" fmla="*/ 1521179 w 1658365"/>
              <a:gd name="connsiteY3" fmla="*/ 525780 h 827215"/>
              <a:gd name="connsiteX4" fmla="*/ 583764 w 1658365"/>
              <a:gd name="connsiteY4" fmla="*/ 657010 h 827215"/>
              <a:gd name="connsiteX0" fmla="*/ 394969 w 1762090"/>
              <a:gd name="connsiteY0" fmla="*/ 827215 h 827215"/>
              <a:gd name="connsiteX1" fmla="*/ 241874 w 1762090"/>
              <a:gd name="connsiteY1" fmla="*/ 114300 h 827215"/>
              <a:gd name="connsiteX2" fmla="*/ 1510604 w 1762090"/>
              <a:gd name="connsiteY2" fmla="*/ 68580 h 827215"/>
              <a:gd name="connsiteX3" fmla="*/ 1624904 w 1762090"/>
              <a:gd name="connsiteY3" fmla="*/ 525780 h 827215"/>
              <a:gd name="connsiteX4" fmla="*/ 687489 w 1762090"/>
              <a:gd name="connsiteY4" fmla="*/ 657010 h 827215"/>
              <a:gd name="connsiteX0" fmla="*/ 394969 w 1762090"/>
              <a:gd name="connsiteY0" fmla="*/ 849706 h 849706"/>
              <a:gd name="connsiteX1" fmla="*/ 241874 w 1762090"/>
              <a:gd name="connsiteY1" fmla="*/ 136791 h 849706"/>
              <a:gd name="connsiteX2" fmla="*/ 1510604 w 1762090"/>
              <a:gd name="connsiteY2" fmla="*/ 91071 h 849706"/>
              <a:gd name="connsiteX3" fmla="*/ 1624904 w 1762090"/>
              <a:gd name="connsiteY3" fmla="*/ 548271 h 849706"/>
              <a:gd name="connsiteX4" fmla="*/ 687489 w 1762090"/>
              <a:gd name="connsiteY4" fmla="*/ 679501 h 849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2090" h="849706">
                <a:moveTo>
                  <a:pt x="394969" y="849706"/>
                </a:moveTo>
                <a:cubicBezTo>
                  <a:pt x="363074" y="701182"/>
                  <a:pt x="0" y="219473"/>
                  <a:pt x="241874" y="136791"/>
                </a:cubicBezTo>
                <a:cubicBezTo>
                  <a:pt x="565536" y="0"/>
                  <a:pt x="1280099" y="22491"/>
                  <a:pt x="1510604" y="91071"/>
                </a:cubicBezTo>
                <a:cubicBezTo>
                  <a:pt x="1741109" y="159651"/>
                  <a:pt x="1762090" y="450199"/>
                  <a:pt x="1624904" y="548271"/>
                </a:cubicBezTo>
                <a:cubicBezTo>
                  <a:pt x="1487718" y="646343"/>
                  <a:pt x="1284139" y="679722"/>
                  <a:pt x="687489" y="679501"/>
                </a:cubicBezTo>
              </a:path>
            </a:pathLst>
          </a:custGeom>
          <a:noFill/>
          <a:ln w="38100" cap="flat" cmpd="sng" algn="ctr">
            <a:solidFill>
              <a:schemeClr val="tx1">
                <a:lumMod val="75000"/>
              </a:schemeClr>
            </a:solidFill>
            <a:prstDash val="solid"/>
            <a:round/>
            <a:headEnd type="arrow" w="med" len="med"/>
            <a:tailEnd type="none" w="med" len="med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-2500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 bldLvl="3"/>
      <p:bldP spid="4" grpId="0"/>
      <p:bldP spid="5" grpId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Houses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62600" y="4038600"/>
            <a:ext cx="1828800" cy="6096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dirty="0" smtClean="0"/>
              <a:t>Real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5180013" y="1524000"/>
            <a:ext cx="2587625" cy="2578100"/>
            <a:chOff x="3263" y="1392"/>
            <a:chExt cx="1630" cy="1624"/>
          </a:xfrm>
        </p:grpSpPr>
        <p:sp>
          <p:nvSpPr>
            <p:cNvPr id="5145" name="Freeform 14"/>
            <p:cNvSpPr>
              <a:spLocks/>
            </p:cNvSpPr>
            <p:nvPr/>
          </p:nvSpPr>
          <p:spPr bwMode="auto">
            <a:xfrm>
              <a:off x="3408" y="2016"/>
              <a:ext cx="1485" cy="1000"/>
            </a:xfrm>
            <a:custGeom>
              <a:avLst/>
              <a:gdLst>
                <a:gd name="T0" fmla="*/ 5 w 1485"/>
                <a:gd name="T1" fmla="*/ 0 h 1000"/>
                <a:gd name="T2" fmla="*/ 70 w 1485"/>
                <a:gd name="T3" fmla="*/ 956 h 1000"/>
                <a:gd name="T4" fmla="*/ 208 w 1485"/>
                <a:gd name="T5" fmla="*/ 973 h 1000"/>
                <a:gd name="T6" fmla="*/ 410 w 1485"/>
                <a:gd name="T7" fmla="*/ 981 h 1000"/>
                <a:gd name="T8" fmla="*/ 800 w 1485"/>
                <a:gd name="T9" fmla="*/ 989 h 1000"/>
                <a:gd name="T10" fmla="*/ 1173 w 1485"/>
                <a:gd name="T11" fmla="*/ 965 h 1000"/>
                <a:gd name="T12" fmla="*/ 1181 w 1485"/>
                <a:gd name="T13" fmla="*/ 8 h 1000"/>
                <a:gd name="T14" fmla="*/ 378 w 1485"/>
                <a:gd name="T15" fmla="*/ 16 h 1000"/>
                <a:gd name="T16" fmla="*/ 5 w 1485"/>
                <a:gd name="T17" fmla="*/ 0 h 1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85"/>
                <a:gd name="T28" fmla="*/ 0 h 1000"/>
                <a:gd name="T29" fmla="*/ 1485 w 1485"/>
                <a:gd name="T30" fmla="*/ 1000 h 1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85" h="1000">
                  <a:moveTo>
                    <a:pt x="5" y="0"/>
                  </a:moveTo>
                  <a:cubicBezTo>
                    <a:pt x="14" y="271"/>
                    <a:pt x="0" y="736"/>
                    <a:pt x="70" y="956"/>
                  </a:cubicBezTo>
                  <a:cubicBezTo>
                    <a:pt x="84" y="1000"/>
                    <a:pt x="162" y="967"/>
                    <a:pt x="208" y="973"/>
                  </a:cubicBezTo>
                  <a:cubicBezTo>
                    <a:pt x="275" y="981"/>
                    <a:pt x="343" y="979"/>
                    <a:pt x="410" y="981"/>
                  </a:cubicBezTo>
                  <a:cubicBezTo>
                    <a:pt x="540" y="985"/>
                    <a:pt x="670" y="986"/>
                    <a:pt x="800" y="989"/>
                  </a:cubicBezTo>
                  <a:cubicBezTo>
                    <a:pt x="924" y="978"/>
                    <a:pt x="1049" y="980"/>
                    <a:pt x="1173" y="965"/>
                  </a:cubicBezTo>
                  <a:cubicBezTo>
                    <a:pt x="1485" y="848"/>
                    <a:pt x="1232" y="317"/>
                    <a:pt x="1181" y="8"/>
                  </a:cubicBezTo>
                  <a:cubicBezTo>
                    <a:pt x="906" y="20"/>
                    <a:pt x="662" y="20"/>
                    <a:pt x="378" y="16"/>
                  </a:cubicBezTo>
                  <a:cubicBezTo>
                    <a:pt x="253" y="10"/>
                    <a:pt x="130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146" name="Group 32"/>
            <p:cNvGrpSpPr>
              <a:grpSpLocks/>
            </p:cNvGrpSpPr>
            <p:nvPr/>
          </p:nvGrpSpPr>
          <p:grpSpPr bwMode="auto">
            <a:xfrm>
              <a:off x="3823" y="2325"/>
              <a:ext cx="386" cy="385"/>
              <a:chOff x="3823" y="2325"/>
              <a:chExt cx="386" cy="385"/>
            </a:xfrm>
          </p:grpSpPr>
          <p:sp>
            <p:nvSpPr>
              <p:cNvPr id="5148" name="Freeform 18"/>
              <p:cNvSpPr>
                <a:spLocks/>
              </p:cNvSpPr>
              <p:nvPr/>
            </p:nvSpPr>
            <p:spPr bwMode="auto">
              <a:xfrm>
                <a:off x="3828" y="2325"/>
                <a:ext cx="381" cy="385"/>
              </a:xfrm>
              <a:custGeom>
                <a:avLst/>
                <a:gdLst>
                  <a:gd name="T0" fmla="*/ 3 w 381"/>
                  <a:gd name="T1" fmla="*/ 0 h 385"/>
                  <a:gd name="T2" fmla="*/ 11 w 381"/>
                  <a:gd name="T3" fmla="*/ 218 h 385"/>
                  <a:gd name="T4" fmla="*/ 51 w 381"/>
                  <a:gd name="T5" fmla="*/ 316 h 385"/>
                  <a:gd name="T6" fmla="*/ 222 w 381"/>
                  <a:gd name="T7" fmla="*/ 332 h 385"/>
                  <a:gd name="T8" fmla="*/ 278 w 381"/>
                  <a:gd name="T9" fmla="*/ 64 h 385"/>
                  <a:gd name="T10" fmla="*/ 222 w 381"/>
                  <a:gd name="T11" fmla="*/ 48 h 385"/>
                  <a:gd name="T12" fmla="*/ 3 w 381"/>
                  <a:gd name="T13" fmla="*/ 0 h 38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81"/>
                  <a:gd name="T22" fmla="*/ 0 h 385"/>
                  <a:gd name="T23" fmla="*/ 381 w 381"/>
                  <a:gd name="T24" fmla="*/ 385 h 38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81" h="385">
                    <a:moveTo>
                      <a:pt x="3" y="0"/>
                    </a:moveTo>
                    <a:cubicBezTo>
                      <a:pt x="6" y="73"/>
                      <a:pt x="0" y="146"/>
                      <a:pt x="11" y="218"/>
                    </a:cubicBezTo>
                    <a:cubicBezTo>
                      <a:pt x="16" y="253"/>
                      <a:pt x="20" y="299"/>
                      <a:pt x="51" y="316"/>
                    </a:cubicBezTo>
                    <a:cubicBezTo>
                      <a:pt x="101" y="343"/>
                      <a:pt x="165" y="327"/>
                      <a:pt x="222" y="332"/>
                    </a:cubicBezTo>
                    <a:cubicBezTo>
                      <a:pt x="381" y="385"/>
                      <a:pt x="330" y="229"/>
                      <a:pt x="278" y="64"/>
                    </a:cubicBezTo>
                    <a:cubicBezTo>
                      <a:pt x="272" y="45"/>
                      <a:pt x="241" y="52"/>
                      <a:pt x="222" y="48"/>
                    </a:cubicBezTo>
                    <a:cubicBezTo>
                      <a:pt x="141" y="32"/>
                      <a:pt x="76" y="42"/>
                      <a:pt x="3" y="0"/>
                    </a:cubicBezTo>
                    <a:close/>
                  </a:path>
                </a:pathLst>
              </a:custGeom>
              <a:solidFill>
                <a:srgbClr val="800000"/>
              </a:solidFill>
              <a:ln w="12700">
                <a:noFill/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49" name="Freeform 19"/>
              <p:cNvSpPr>
                <a:spLocks/>
              </p:cNvSpPr>
              <p:nvPr/>
            </p:nvSpPr>
            <p:spPr bwMode="auto">
              <a:xfrm>
                <a:off x="3823" y="2509"/>
                <a:ext cx="300" cy="10"/>
              </a:xfrm>
              <a:custGeom>
                <a:avLst/>
                <a:gdLst>
                  <a:gd name="T0" fmla="*/ 0 w 300"/>
                  <a:gd name="T1" fmla="*/ 10 h 10"/>
                  <a:gd name="T2" fmla="*/ 300 w 300"/>
                  <a:gd name="T3" fmla="*/ 2 h 10"/>
                  <a:gd name="T4" fmla="*/ 0 60000 65536"/>
                  <a:gd name="T5" fmla="*/ 0 60000 65536"/>
                  <a:gd name="T6" fmla="*/ 0 w 300"/>
                  <a:gd name="T7" fmla="*/ 0 h 10"/>
                  <a:gd name="T8" fmla="*/ 300 w 300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00" h="10">
                    <a:moveTo>
                      <a:pt x="0" y="10"/>
                    </a:moveTo>
                    <a:cubicBezTo>
                      <a:pt x="224" y="0"/>
                      <a:pt x="124" y="2"/>
                      <a:pt x="300" y="2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50" name="Freeform 20"/>
              <p:cNvSpPr>
                <a:spLocks/>
              </p:cNvSpPr>
              <p:nvPr/>
            </p:nvSpPr>
            <p:spPr bwMode="auto">
              <a:xfrm>
                <a:off x="3960" y="2389"/>
                <a:ext cx="42" cy="260"/>
              </a:xfrm>
              <a:custGeom>
                <a:avLst/>
                <a:gdLst>
                  <a:gd name="T0" fmla="*/ 0 w 42"/>
                  <a:gd name="T1" fmla="*/ 0 h 260"/>
                  <a:gd name="T2" fmla="*/ 9 w 42"/>
                  <a:gd name="T3" fmla="*/ 106 h 260"/>
                  <a:gd name="T4" fmla="*/ 25 w 42"/>
                  <a:gd name="T5" fmla="*/ 154 h 260"/>
                  <a:gd name="T6" fmla="*/ 33 w 42"/>
                  <a:gd name="T7" fmla="*/ 179 h 260"/>
                  <a:gd name="T8" fmla="*/ 41 w 42"/>
                  <a:gd name="T9" fmla="*/ 260 h 2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"/>
                  <a:gd name="T16" fmla="*/ 0 h 260"/>
                  <a:gd name="T17" fmla="*/ 42 w 42"/>
                  <a:gd name="T18" fmla="*/ 260 h 2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" h="260">
                    <a:moveTo>
                      <a:pt x="0" y="0"/>
                    </a:moveTo>
                    <a:cubicBezTo>
                      <a:pt x="3" y="35"/>
                      <a:pt x="3" y="71"/>
                      <a:pt x="9" y="106"/>
                    </a:cubicBezTo>
                    <a:cubicBezTo>
                      <a:pt x="12" y="123"/>
                      <a:pt x="20" y="138"/>
                      <a:pt x="25" y="154"/>
                    </a:cubicBezTo>
                    <a:cubicBezTo>
                      <a:pt x="28" y="162"/>
                      <a:pt x="33" y="179"/>
                      <a:pt x="33" y="179"/>
                    </a:cubicBezTo>
                    <a:cubicBezTo>
                      <a:pt x="42" y="244"/>
                      <a:pt x="41" y="217"/>
                      <a:pt x="41" y="260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147" name="Freeform 21"/>
            <p:cNvSpPr>
              <a:spLocks/>
            </p:cNvSpPr>
            <p:nvPr/>
          </p:nvSpPr>
          <p:spPr bwMode="auto">
            <a:xfrm>
              <a:off x="3263" y="1392"/>
              <a:ext cx="1528" cy="714"/>
            </a:xfrm>
            <a:custGeom>
              <a:avLst/>
              <a:gdLst>
                <a:gd name="T0" fmla="*/ 65 w 1528"/>
                <a:gd name="T1" fmla="*/ 218 h 935"/>
                <a:gd name="T2" fmla="*/ 657 w 1528"/>
                <a:gd name="T3" fmla="*/ 231 h 935"/>
                <a:gd name="T4" fmla="*/ 1508 w 1528"/>
                <a:gd name="T5" fmla="*/ 228 h 935"/>
                <a:gd name="T6" fmla="*/ 1525 w 1528"/>
                <a:gd name="T7" fmla="*/ 241 h 935"/>
                <a:gd name="T8" fmla="*/ 1508 w 1528"/>
                <a:gd name="T9" fmla="*/ 236 h 935"/>
                <a:gd name="T10" fmla="*/ 1492 w 1528"/>
                <a:gd name="T11" fmla="*/ 231 h 935"/>
                <a:gd name="T12" fmla="*/ 1419 w 1528"/>
                <a:gd name="T13" fmla="*/ 199 h 935"/>
                <a:gd name="T14" fmla="*/ 1314 w 1528"/>
                <a:gd name="T15" fmla="*/ 160 h 935"/>
                <a:gd name="T16" fmla="*/ 1208 w 1528"/>
                <a:gd name="T17" fmla="*/ 124 h 935"/>
                <a:gd name="T18" fmla="*/ 1111 w 1528"/>
                <a:gd name="T19" fmla="*/ 93 h 935"/>
                <a:gd name="T20" fmla="*/ 1046 w 1528"/>
                <a:gd name="T21" fmla="*/ 73 h 935"/>
                <a:gd name="T22" fmla="*/ 1022 w 1528"/>
                <a:gd name="T23" fmla="*/ 49 h 935"/>
                <a:gd name="T24" fmla="*/ 989 w 1528"/>
                <a:gd name="T25" fmla="*/ 40 h 935"/>
                <a:gd name="T26" fmla="*/ 957 w 1528"/>
                <a:gd name="T27" fmla="*/ 31 h 935"/>
                <a:gd name="T28" fmla="*/ 884 w 1528"/>
                <a:gd name="T29" fmla="*/ 7 h 935"/>
                <a:gd name="T30" fmla="*/ 827 w 1528"/>
                <a:gd name="T31" fmla="*/ 14 h 935"/>
                <a:gd name="T32" fmla="*/ 714 w 1528"/>
                <a:gd name="T33" fmla="*/ 37 h 935"/>
                <a:gd name="T34" fmla="*/ 560 w 1528"/>
                <a:gd name="T35" fmla="*/ 58 h 935"/>
                <a:gd name="T36" fmla="*/ 511 w 1528"/>
                <a:gd name="T37" fmla="*/ 66 h 935"/>
                <a:gd name="T38" fmla="*/ 333 w 1528"/>
                <a:gd name="T39" fmla="*/ 120 h 935"/>
                <a:gd name="T40" fmla="*/ 268 w 1528"/>
                <a:gd name="T41" fmla="*/ 140 h 935"/>
                <a:gd name="T42" fmla="*/ 211 w 1528"/>
                <a:gd name="T43" fmla="*/ 159 h 935"/>
                <a:gd name="T44" fmla="*/ 138 w 1528"/>
                <a:gd name="T45" fmla="*/ 175 h 935"/>
                <a:gd name="T46" fmla="*/ 49 w 1528"/>
                <a:gd name="T47" fmla="*/ 199 h 935"/>
                <a:gd name="T48" fmla="*/ 16 w 1528"/>
                <a:gd name="T49" fmla="*/ 209 h 935"/>
                <a:gd name="T50" fmla="*/ 0 w 1528"/>
                <a:gd name="T51" fmla="*/ 223 h 935"/>
                <a:gd name="T52" fmla="*/ 33 w 1528"/>
                <a:gd name="T53" fmla="*/ 226 h 935"/>
                <a:gd name="T54" fmla="*/ 65 w 1528"/>
                <a:gd name="T55" fmla="*/ 218 h 93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528"/>
                <a:gd name="T85" fmla="*/ 0 h 935"/>
                <a:gd name="T86" fmla="*/ 1528 w 1528"/>
                <a:gd name="T87" fmla="*/ 935 h 93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528" h="935">
                  <a:moveTo>
                    <a:pt x="65" y="837"/>
                  </a:moveTo>
                  <a:cubicBezTo>
                    <a:pt x="262" y="858"/>
                    <a:pt x="459" y="877"/>
                    <a:pt x="657" y="886"/>
                  </a:cubicBezTo>
                  <a:cubicBezTo>
                    <a:pt x="947" y="880"/>
                    <a:pt x="1218" y="871"/>
                    <a:pt x="1508" y="878"/>
                  </a:cubicBezTo>
                  <a:cubicBezTo>
                    <a:pt x="1514" y="894"/>
                    <a:pt x="1519" y="911"/>
                    <a:pt x="1525" y="927"/>
                  </a:cubicBezTo>
                  <a:cubicBezTo>
                    <a:pt x="1528" y="935"/>
                    <a:pt x="1513" y="916"/>
                    <a:pt x="1508" y="910"/>
                  </a:cubicBezTo>
                  <a:cubicBezTo>
                    <a:pt x="1502" y="903"/>
                    <a:pt x="1498" y="894"/>
                    <a:pt x="1492" y="886"/>
                  </a:cubicBezTo>
                  <a:cubicBezTo>
                    <a:pt x="1464" y="847"/>
                    <a:pt x="1442" y="805"/>
                    <a:pt x="1419" y="764"/>
                  </a:cubicBezTo>
                  <a:cubicBezTo>
                    <a:pt x="1389" y="710"/>
                    <a:pt x="1351" y="667"/>
                    <a:pt x="1314" y="618"/>
                  </a:cubicBezTo>
                  <a:cubicBezTo>
                    <a:pt x="1276" y="568"/>
                    <a:pt x="1253" y="525"/>
                    <a:pt x="1208" y="481"/>
                  </a:cubicBezTo>
                  <a:cubicBezTo>
                    <a:pt x="1186" y="436"/>
                    <a:pt x="1160" y="375"/>
                    <a:pt x="1111" y="359"/>
                  </a:cubicBezTo>
                  <a:cubicBezTo>
                    <a:pt x="1081" y="336"/>
                    <a:pt x="1058" y="316"/>
                    <a:pt x="1046" y="278"/>
                  </a:cubicBezTo>
                  <a:cubicBezTo>
                    <a:pt x="1036" y="249"/>
                    <a:pt x="1040" y="214"/>
                    <a:pt x="1022" y="189"/>
                  </a:cubicBezTo>
                  <a:cubicBezTo>
                    <a:pt x="1013" y="176"/>
                    <a:pt x="999" y="168"/>
                    <a:pt x="989" y="156"/>
                  </a:cubicBezTo>
                  <a:cubicBezTo>
                    <a:pt x="978" y="143"/>
                    <a:pt x="967" y="130"/>
                    <a:pt x="957" y="116"/>
                  </a:cubicBezTo>
                  <a:cubicBezTo>
                    <a:pt x="896" y="30"/>
                    <a:pt x="935" y="61"/>
                    <a:pt x="884" y="27"/>
                  </a:cubicBezTo>
                  <a:cubicBezTo>
                    <a:pt x="799" y="84"/>
                    <a:pt x="930" y="0"/>
                    <a:pt x="827" y="51"/>
                  </a:cubicBezTo>
                  <a:cubicBezTo>
                    <a:pt x="785" y="72"/>
                    <a:pt x="749" y="110"/>
                    <a:pt x="714" y="140"/>
                  </a:cubicBezTo>
                  <a:cubicBezTo>
                    <a:pt x="671" y="177"/>
                    <a:pt x="600" y="183"/>
                    <a:pt x="560" y="221"/>
                  </a:cubicBezTo>
                  <a:cubicBezTo>
                    <a:pt x="534" y="245"/>
                    <a:pt x="550" y="233"/>
                    <a:pt x="511" y="254"/>
                  </a:cubicBezTo>
                  <a:cubicBezTo>
                    <a:pt x="452" y="325"/>
                    <a:pt x="393" y="394"/>
                    <a:pt x="333" y="464"/>
                  </a:cubicBezTo>
                  <a:cubicBezTo>
                    <a:pt x="309" y="492"/>
                    <a:pt x="299" y="516"/>
                    <a:pt x="268" y="537"/>
                  </a:cubicBezTo>
                  <a:cubicBezTo>
                    <a:pt x="251" y="561"/>
                    <a:pt x="231" y="589"/>
                    <a:pt x="211" y="610"/>
                  </a:cubicBezTo>
                  <a:cubicBezTo>
                    <a:pt x="169" y="653"/>
                    <a:pt x="192" y="591"/>
                    <a:pt x="138" y="675"/>
                  </a:cubicBezTo>
                  <a:cubicBezTo>
                    <a:pt x="114" y="712"/>
                    <a:pt x="84" y="738"/>
                    <a:pt x="49" y="764"/>
                  </a:cubicBezTo>
                  <a:cubicBezTo>
                    <a:pt x="40" y="779"/>
                    <a:pt x="24" y="789"/>
                    <a:pt x="16" y="805"/>
                  </a:cubicBezTo>
                  <a:cubicBezTo>
                    <a:pt x="7" y="823"/>
                    <a:pt x="6" y="843"/>
                    <a:pt x="0" y="862"/>
                  </a:cubicBezTo>
                  <a:cubicBezTo>
                    <a:pt x="11" y="865"/>
                    <a:pt x="22" y="870"/>
                    <a:pt x="33" y="870"/>
                  </a:cubicBezTo>
                  <a:cubicBezTo>
                    <a:pt x="49" y="870"/>
                    <a:pt x="83" y="855"/>
                    <a:pt x="65" y="837"/>
                  </a:cubicBezTo>
                  <a:close/>
                </a:path>
              </a:pathLst>
            </a:custGeom>
            <a:solidFill>
              <a:srgbClr val="006600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3972" name="Rectangle 4"/>
          <p:cNvSpPr>
            <a:spLocks noChangeArrowheads="1"/>
          </p:cNvSpPr>
          <p:nvPr/>
        </p:nvSpPr>
        <p:spPr bwMode="auto">
          <a:xfrm>
            <a:off x="381000" y="3810000"/>
            <a:ext cx="2438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algn="ctr">
              <a:spcBef>
                <a:spcPct val="20000"/>
              </a:spcBef>
              <a:buClr>
                <a:schemeClr val="tx2"/>
              </a:buClr>
            </a:pPr>
            <a:r>
              <a:rPr lang="en-US" sz="3200" dirty="0"/>
              <a:t>Mathematical</a:t>
            </a:r>
          </a:p>
        </p:txBody>
      </p:sp>
      <p:grpSp>
        <p:nvGrpSpPr>
          <p:cNvPr id="4" name="Group 43"/>
          <p:cNvGrpSpPr>
            <a:grpSpLocks/>
          </p:cNvGrpSpPr>
          <p:nvPr/>
        </p:nvGrpSpPr>
        <p:grpSpPr bwMode="auto">
          <a:xfrm>
            <a:off x="304800" y="1295400"/>
            <a:ext cx="2438400" cy="2438400"/>
            <a:chOff x="192" y="1248"/>
            <a:chExt cx="1536" cy="1536"/>
          </a:xfrm>
        </p:grpSpPr>
        <p:sp>
          <p:nvSpPr>
            <p:cNvPr id="5143" name="Rectangle 5"/>
            <p:cNvSpPr>
              <a:spLocks noChangeArrowheads="1"/>
            </p:cNvSpPr>
            <p:nvPr/>
          </p:nvSpPr>
          <p:spPr bwMode="auto">
            <a:xfrm>
              <a:off x="384" y="1872"/>
              <a:ext cx="1152" cy="91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4" name="AutoShape 22"/>
            <p:cNvSpPr>
              <a:spLocks noChangeArrowheads="1"/>
            </p:cNvSpPr>
            <p:nvPr/>
          </p:nvSpPr>
          <p:spPr bwMode="auto">
            <a:xfrm>
              <a:off x="192" y="1248"/>
              <a:ext cx="1536" cy="624"/>
            </a:xfrm>
            <a:prstGeom prst="triangle">
              <a:avLst>
                <a:gd name="adj" fmla="val 48958"/>
              </a:avLst>
            </a:prstGeom>
            <a:solidFill>
              <a:srgbClr val="0066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39" name="Rectangle 26"/>
          <p:cNvSpPr>
            <a:spLocks noChangeArrowheads="1"/>
          </p:cNvSpPr>
          <p:nvPr/>
        </p:nvSpPr>
        <p:spPr bwMode="auto">
          <a:xfrm>
            <a:off x="5383213" y="4495800"/>
            <a:ext cx="23241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algn="ctr">
              <a:spcBef>
                <a:spcPct val="20000"/>
              </a:spcBef>
              <a:buClr>
                <a:schemeClr val="tx2"/>
              </a:buClr>
            </a:pPr>
            <a:r>
              <a:rPr lang="en-US" sz="3600" i="1" dirty="0" err="1" smtClean="0">
                <a:solidFill>
                  <a:srgbClr val="66FF99"/>
                </a:solidFill>
                <a:latin typeface="Segoe UI Semibold" pitchFamily="34" charset="0"/>
                <a:cs typeface="Segoe UI Semibold" pitchFamily="34" charset="0"/>
              </a:rPr>
              <a:t>A≈wh</a:t>
            </a:r>
            <a:r>
              <a:rPr lang="en-US" sz="3600" i="1" dirty="0" smtClean="0">
                <a:solidFill>
                  <a:srgbClr val="66FF99"/>
                </a:solidFill>
                <a:latin typeface="Segoe UI Semibold" pitchFamily="34" charset="0"/>
                <a:cs typeface="Segoe UI Semibold" pitchFamily="34" charset="0"/>
              </a:rPr>
              <a:t> </a:t>
            </a:r>
            <a:endParaRPr lang="en-US" sz="3600" i="1" dirty="0">
              <a:solidFill>
                <a:srgbClr val="66FF99"/>
              </a:solidFill>
              <a:latin typeface="Segoe UI Semibold" pitchFamily="34" charset="0"/>
              <a:cs typeface="Segoe UI Semibold" pitchFamily="34" charset="0"/>
            </a:endParaRPr>
          </a:p>
        </p:txBody>
      </p:sp>
      <p:grpSp>
        <p:nvGrpSpPr>
          <p:cNvPr id="7" name="Group 46"/>
          <p:cNvGrpSpPr>
            <a:grpSpLocks/>
          </p:cNvGrpSpPr>
          <p:nvPr/>
        </p:nvGrpSpPr>
        <p:grpSpPr bwMode="auto">
          <a:xfrm>
            <a:off x="533400" y="1828800"/>
            <a:ext cx="2743200" cy="3200400"/>
            <a:chOff x="336" y="1584"/>
            <a:chExt cx="1728" cy="2016"/>
          </a:xfrm>
        </p:grpSpPr>
        <p:sp>
          <p:nvSpPr>
            <p:cNvPr id="5130" name="Rectangle 24"/>
            <p:cNvSpPr>
              <a:spLocks noChangeArrowheads="1"/>
            </p:cNvSpPr>
            <p:nvPr/>
          </p:nvSpPr>
          <p:spPr bwMode="auto">
            <a:xfrm>
              <a:off x="336" y="3216"/>
              <a:ext cx="1200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/>
            <a:lstStyle/>
            <a:p>
              <a:pPr marL="342900" indent="-342900"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3600" i="1" dirty="0">
                  <a:solidFill>
                    <a:srgbClr val="66FF99"/>
                  </a:solidFill>
                  <a:latin typeface="Segoe UI Semibold" pitchFamily="34" charset="0"/>
                  <a:cs typeface="Segoe UI Semibold" pitchFamily="34" charset="0"/>
                </a:rPr>
                <a:t>A=</a:t>
              </a:r>
              <a:r>
                <a:rPr lang="en-US" sz="3600" i="1" dirty="0" err="1">
                  <a:solidFill>
                    <a:srgbClr val="66FF99"/>
                  </a:solidFill>
                  <a:latin typeface="Segoe UI Semibold" pitchFamily="34" charset="0"/>
                  <a:cs typeface="Segoe UI Semibold" pitchFamily="34" charset="0"/>
                </a:rPr>
                <a:t>wh</a:t>
              </a:r>
              <a:r>
                <a:rPr lang="en-US" sz="3200" dirty="0">
                  <a:solidFill>
                    <a:srgbClr val="66FF99"/>
                  </a:solidFill>
                </a:rPr>
                <a:t> </a:t>
              </a:r>
            </a:p>
          </p:txBody>
        </p:sp>
        <p:grpSp>
          <p:nvGrpSpPr>
            <p:cNvPr id="5131" name="Group 44"/>
            <p:cNvGrpSpPr>
              <a:grpSpLocks/>
            </p:cNvGrpSpPr>
            <p:nvPr/>
          </p:nvGrpSpPr>
          <p:grpSpPr bwMode="auto">
            <a:xfrm>
              <a:off x="1776" y="1872"/>
              <a:ext cx="288" cy="912"/>
              <a:chOff x="1776" y="1872"/>
              <a:chExt cx="288" cy="912"/>
            </a:xfrm>
          </p:grpSpPr>
          <p:sp>
            <p:nvSpPr>
              <p:cNvPr id="5136" name="Line 35"/>
              <p:cNvSpPr>
                <a:spLocks noChangeShapeType="1"/>
              </p:cNvSpPr>
              <p:nvPr/>
            </p:nvSpPr>
            <p:spPr bwMode="auto">
              <a:xfrm>
                <a:off x="1920" y="2448"/>
                <a:ext cx="0" cy="3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triangl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37" name="Line 36"/>
              <p:cNvSpPr>
                <a:spLocks noChangeShapeType="1"/>
              </p:cNvSpPr>
              <p:nvPr/>
            </p:nvSpPr>
            <p:spPr bwMode="auto">
              <a:xfrm flipV="1">
                <a:off x="1920" y="1872"/>
                <a:ext cx="0" cy="3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triangl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38" name="Rectangle 38"/>
              <p:cNvSpPr>
                <a:spLocks noChangeArrowheads="1"/>
              </p:cNvSpPr>
              <p:nvPr/>
            </p:nvSpPr>
            <p:spPr bwMode="auto">
              <a:xfrm>
                <a:off x="1776" y="2160"/>
                <a:ext cx="288" cy="3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/>
              <a:lstStyle/>
              <a:p>
                <a:pPr marL="342900" indent="-342900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800" i="1" dirty="0">
                    <a:solidFill>
                      <a:srgbClr val="66FF99"/>
                    </a:solidFill>
                    <a:latin typeface="Segoe UI Semibold" pitchFamily="34" charset="0"/>
                    <a:cs typeface="Segoe UI Semibold" pitchFamily="34" charset="0"/>
                  </a:rPr>
                  <a:t>h</a:t>
                </a:r>
                <a:r>
                  <a:rPr lang="en-US" sz="3200" dirty="0">
                    <a:solidFill>
                      <a:srgbClr val="66FF99"/>
                    </a:solidFill>
                    <a:latin typeface="Segoe UI Semibold" pitchFamily="34" charset="0"/>
                    <a:cs typeface="Segoe UI Semibold" pitchFamily="34" charset="0"/>
                  </a:rPr>
                  <a:t> </a:t>
                </a:r>
              </a:p>
            </p:txBody>
          </p:sp>
        </p:grpSp>
        <p:grpSp>
          <p:nvGrpSpPr>
            <p:cNvPr id="5132" name="Group 42"/>
            <p:cNvGrpSpPr>
              <a:grpSpLocks/>
            </p:cNvGrpSpPr>
            <p:nvPr/>
          </p:nvGrpSpPr>
          <p:grpSpPr bwMode="auto">
            <a:xfrm>
              <a:off x="384" y="1584"/>
              <a:ext cx="1152" cy="384"/>
              <a:chOff x="384" y="1584"/>
              <a:chExt cx="1152" cy="384"/>
            </a:xfrm>
          </p:grpSpPr>
          <p:sp>
            <p:nvSpPr>
              <p:cNvPr id="5133" name="Rectangle 39"/>
              <p:cNvSpPr>
                <a:spLocks noChangeArrowheads="1"/>
              </p:cNvSpPr>
              <p:nvPr/>
            </p:nvSpPr>
            <p:spPr bwMode="auto">
              <a:xfrm>
                <a:off x="864" y="1584"/>
                <a:ext cx="288" cy="3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/>
              <a:lstStyle/>
              <a:p>
                <a:pPr marL="342900" indent="-342900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800" i="1" dirty="0">
                    <a:solidFill>
                      <a:schemeClr val="tx2"/>
                    </a:solidFill>
                    <a:latin typeface="Segoe UI Semibold" pitchFamily="34" charset="0"/>
                    <a:cs typeface="Segoe UI Semibold" pitchFamily="34" charset="0"/>
                  </a:rPr>
                  <a:t>w</a:t>
                </a:r>
                <a:endParaRPr lang="en-US" sz="3200" dirty="0">
                  <a:solidFill>
                    <a:srgbClr val="66FF99"/>
                  </a:solidFill>
                  <a:latin typeface="Segoe UI Semibold" pitchFamily="34" charset="0"/>
                  <a:cs typeface="Segoe UI Semibold" pitchFamily="34" charset="0"/>
                </a:endParaRPr>
              </a:p>
            </p:txBody>
          </p:sp>
          <p:sp>
            <p:nvSpPr>
              <p:cNvPr id="5134" name="Line 40"/>
              <p:cNvSpPr>
                <a:spLocks noChangeShapeType="1"/>
              </p:cNvSpPr>
              <p:nvPr/>
            </p:nvSpPr>
            <p:spPr bwMode="auto">
              <a:xfrm flipH="1" flipV="1">
                <a:off x="384" y="1776"/>
                <a:ext cx="43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triangl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35" name="Line 41"/>
              <p:cNvSpPr>
                <a:spLocks noChangeShapeType="1"/>
              </p:cNvSpPr>
              <p:nvPr/>
            </p:nvSpPr>
            <p:spPr bwMode="auto">
              <a:xfrm flipV="1">
                <a:off x="1152" y="1776"/>
                <a:ext cx="38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triangl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495300" y="5181600"/>
            <a:ext cx="8153400" cy="954107"/>
          </a:xfrm>
          <a:prstGeom prst="rect">
            <a:avLst/>
          </a:prstGeom>
          <a:noFill/>
          <a:ln w="9525">
            <a:solidFill>
              <a:schemeClr val="accent1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All models are wrong, but some models are useful.</a:t>
            </a:r>
          </a:p>
          <a:p>
            <a:pPr algn="r"/>
            <a:r>
              <a:rPr lang="en-US" sz="28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G.E.Box</a:t>
            </a:r>
            <a:endParaRPr lang="en-US" sz="28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build="p" autoUpdateAnimBg="0"/>
      <p:bldP spid="83972" grpId="0" autoUpdateAnimBg="0"/>
      <p:bldP spid="5139" grpId="0"/>
      <p:bldP spid="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smtClean="0"/>
              <a:t>Some models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229600" cy="4525963"/>
          </a:xfrm>
        </p:spPr>
        <p:txBody>
          <a:bodyPr/>
          <a:lstStyle/>
          <a:p>
            <a:r>
              <a:rPr lang="en-US" sz="2400" dirty="0" err="1" smtClean="0"/>
              <a:t>Mendelian</a:t>
            </a:r>
            <a:r>
              <a:rPr lang="en-US" sz="2400" dirty="0" smtClean="0"/>
              <a:t> genetics</a:t>
            </a:r>
          </a:p>
          <a:p>
            <a:pPr lvl="1"/>
            <a:r>
              <a:rPr lang="en-US" sz="2000" dirty="0" smtClean="0"/>
              <a:t>Random mating, no mutation, no migration</a:t>
            </a:r>
          </a:p>
          <a:p>
            <a:pPr lvl="1"/>
            <a:r>
              <a:rPr lang="en-US" sz="2000" dirty="0" smtClean="0"/>
              <a:t>Implies Pr(PQ genotype)=2Pr(P)Pr(Q)</a:t>
            </a:r>
            <a:endParaRPr lang="en-US" sz="2400" dirty="0" smtClean="0"/>
          </a:p>
          <a:p>
            <a:r>
              <a:rPr lang="en-US" sz="2400" dirty="0" smtClean="0"/>
              <a:t>Mixture models</a:t>
            </a:r>
          </a:p>
          <a:p>
            <a:pPr lvl="1"/>
            <a:r>
              <a:rPr lang="en-US" sz="2000" dirty="0" smtClean="0"/>
              <a:t>“exclusion” models (suspect profile ignored except as included or not)</a:t>
            </a:r>
          </a:p>
          <a:p>
            <a:pPr lvl="1"/>
            <a:r>
              <a:rPr lang="en-US" sz="2000" dirty="0" smtClean="0"/>
              <a:t>PCR models. Example approaches:</a:t>
            </a:r>
          </a:p>
          <a:p>
            <a:pPr lvl="2">
              <a:buFont typeface="+mj-lt"/>
              <a:buAutoNum type="arabicPeriod"/>
            </a:pPr>
            <a:r>
              <a:rPr lang="en-US" sz="1800" dirty="0" smtClean="0"/>
              <a:t>Just a rule: Peak height ratio  &gt;  some value</a:t>
            </a:r>
          </a:p>
          <a:p>
            <a:pPr lvl="2">
              <a:buFont typeface="+mj-lt"/>
              <a:buAutoNum type="arabicPeriod"/>
            </a:pPr>
            <a:r>
              <a:rPr lang="en-US" sz="1800" dirty="0" smtClean="0"/>
              <a:t>Mechanism: Model </a:t>
            </a:r>
            <a:r>
              <a:rPr lang="en-US" sz="1800" dirty="0" err="1" smtClean="0"/>
              <a:t>stochastics</a:t>
            </a:r>
            <a:r>
              <a:rPr lang="en-US" sz="1800" dirty="0" smtClean="0"/>
              <a:t> of degradation and amplification.</a:t>
            </a:r>
          </a:p>
          <a:p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</a:rPr>
              <a:t>What do these models have in common?</a:t>
            </a:r>
          </a:p>
          <a:p>
            <a:pPr lvl="1"/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</a:rPr>
              <a:t>All of them are wrong – though maybe useful.</a:t>
            </a:r>
          </a:p>
          <a:p>
            <a:pPr>
              <a:buNone/>
            </a:pPr>
            <a:endParaRPr lang="en-US" sz="2000" dirty="0" smtClean="0"/>
          </a:p>
          <a:p>
            <a:endParaRPr lang="en-US" sz="2400" dirty="0" smtClean="0"/>
          </a:p>
        </p:txBody>
      </p:sp>
      <p:sp>
        <p:nvSpPr>
          <p:cNvPr id="614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13D5EC7-DFEB-4DBC-ABF2-145C3889118D}" type="datetime1">
              <a:rPr lang="en-US" smtClean="0"/>
              <a:pPr>
                <a:defRPr/>
              </a:pPr>
              <a:t>12/19/2020</a:t>
            </a:fld>
            <a:endParaRPr lang="en-US" smtClean="0"/>
          </a:p>
        </p:txBody>
      </p:sp>
      <p:sp>
        <p:nvSpPr>
          <p:cNvPr id="615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453BB-F43E-45B8-8ACD-6C8C854B373C}" type="slidenum">
              <a:rPr lang="en-US" smtClean="0"/>
              <a:pPr>
                <a:defRPr/>
              </a:pPr>
              <a:t>5</a:t>
            </a:fld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61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(forensic) mathematical exposition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304800" y="1295400"/>
            <a:ext cx="4040188" cy="639762"/>
          </a:xfrm>
          <a:solidFill>
            <a:srgbClr val="540010"/>
          </a:solidFill>
        </p:spPr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</a:schemeClr>
                </a:solidFill>
              </a:rPr>
              <a:t>Features / paradigm</a:t>
            </a:r>
            <a:endParaRPr lang="en-US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sz="half" idx="2"/>
          </p:nvPr>
        </p:nvSpPr>
        <p:spPr>
          <a:xfrm>
            <a:off x="304800" y="1935162"/>
            <a:ext cx="4040188" cy="3387725"/>
          </a:xfrm>
          <a:solidFill>
            <a:srgbClr val="360000"/>
          </a:solidFill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State problem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Formulate it mathematically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State premises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What is the model?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Justify the premises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Validate the model.</a:t>
            </a:r>
          </a:p>
          <a:p>
            <a:pPr lvl="2">
              <a:buFont typeface="Wingdings" pitchFamily="2" charset="2"/>
              <a:buChar char="§"/>
            </a:pPr>
            <a:r>
              <a:rPr lang="en-US" dirty="0" smtClean="0"/>
              <a:t>Test=</a:t>
            </a:r>
            <a:r>
              <a:rPr lang="en-US" i="1" dirty="0" smtClean="0">
                <a:solidFill>
                  <a:schemeClr val="tx1">
                    <a:lumMod val="75000"/>
                  </a:schemeClr>
                </a:solidFill>
              </a:rPr>
              <a:t>innocent</a:t>
            </a:r>
            <a:r>
              <a:rPr lang="en-US" dirty="0" smtClean="0"/>
              <a:t> suspect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Derive the result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497389" y="1687513"/>
            <a:ext cx="4494210" cy="639762"/>
          </a:xfrm>
          <a:solidFill>
            <a:srgbClr val="002060"/>
          </a:solidFill>
        </p:spPr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Benefits</a:t>
            </a:r>
            <a:endParaRPr lang="en-US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497388" y="2327275"/>
            <a:ext cx="4494211" cy="3387725"/>
          </a:xfrm>
          <a:solidFill>
            <a:srgbClr val="002060"/>
          </a:solidFill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Explain accurately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Logical; persuasive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Linear deductive organization</a:t>
            </a:r>
          </a:p>
          <a:p>
            <a:pPr>
              <a:buFont typeface="Wingdings" pitchFamily="2" charset="2"/>
              <a:buChar char="ü"/>
            </a:pPr>
            <a:r>
              <a:rPr lang="en-US" sz="2300" dirty="0" smtClean="0">
                <a:latin typeface="Arial" pitchFamily="34" charset="0"/>
                <a:cs typeface="Arial" pitchFamily="34" charset="0"/>
              </a:rPr>
              <a:t>Facilitate discussion/argument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Where do we disagree?</a:t>
            </a:r>
          </a:p>
          <a:p>
            <a:pPr lvl="2">
              <a:buFont typeface="Wingdings" pitchFamily="2" charset="2"/>
              <a:buChar char="v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Premises? Reasoning step?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Resolution </a:t>
            </a:r>
          </a:p>
        </p:txBody>
      </p:sp>
      <p:sp>
        <p:nvSpPr>
          <p:cNvPr id="6148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881C39C2-D054-43A8-AA14-76454CAA490A}" type="datetime1">
              <a:rPr lang="en-US" smtClean="0"/>
              <a:pPr/>
              <a:t>12/19/2020</a:t>
            </a:fld>
            <a:endParaRPr lang="en-US" smtClean="0"/>
          </a:p>
        </p:txBody>
      </p:sp>
      <p:sp>
        <p:nvSpPr>
          <p:cNvPr id="6149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forensic mathematics</a:t>
            </a:r>
          </a:p>
        </p:txBody>
      </p:sp>
      <p:sp>
        <p:nvSpPr>
          <p:cNvPr id="61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7147940-BC19-4033-AB39-BEDF05834D79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uiExpand="1" build="p" bldLvl="2" animBg="1"/>
      <p:bldP spid="9" grpId="0" uiExpand="1" build="p" bldLvl="3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1676400" y="152400"/>
            <a:ext cx="7010400" cy="838200"/>
          </a:xfrm>
        </p:spPr>
        <p:txBody>
          <a:bodyPr/>
          <a:lstStyle/>
          <a:p>
            <a:r>
              <a:rPr lang="en-US" dirty="0" smtClean="0"/>
              <a:t>offending expository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304800" y="1295400"/>
            <a:ext cx="4040188" cy="639762"/>
          </a:xfrm>
          <a:solidFill>
            <a:srgbClr val="540010"/>
          </a:solidFill>
        </p:spPr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</a:schemeClr>
                </a:solidFill>
              </a:rPr>
              <a:t>Features / paradigm</a:t>
            </a:r>
            <a:endParaRPr lang="en-US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sz="half" idx="2"/>
          </p:nvPr>
        </p:nvSpPr>
        <p:spPr>
          <a:xfrm>
            <a:off x="303212" y="1935162"/>
            <a:ext cx="4040188" cy="3779838"/>
          </a:xfrm>
          <a:solidFill>
            <a:srgbClr val="360000"/>
          </a:solidFill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 smtClean="0"/>
              <a:t>Omit statement of problem.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Omit premises.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Do </a:t>
            </a:r>
            <a:r>
              <a:rPr lang="en-US" b="1" i="1" dirty="0" smtClean="0"/>
              <a:t>not</a:t>
            </a:r>
            <a:r>
              <a:rPr lang="en-US" dirty="0" smtClean="0"/>
              <a:t> describe any model.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Recipes, not logical reasons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Sophisticated exposition</a:t>
            </a:r>
          </a:p>
          <a:p>
            <a:pPr marL="569913" lvl="1" indent="-344488">
              <a:buFont typeface="Wingdings" pitchFamily="2" charset="2"/>
              <a:buChar char="§"/>
            </a:pPr>
            <a:r>
              <a:rPr lang="en-US" dirty="0" smtClean="0"/>
              <a:t>“An attractive point of view …”</a:t>
            </a:r>
          </a:p>
          <a:p>
            <a:pPr marL="569913" lvl="1" indent="-344488">
              <a:buFont typeface="Wingdings" pitchFamily="2" charset="2"/>
              <a:buChar char="§"/>
            </a:pPr>
            <a:r>
              <a:rPr lang="en-US" dirty="0" smtClean="0"/>
              <a:t>Unsupported opinions</a:t>
            </a:r>
          </a:p>
          <a:p>
            <a:pPr marL="569913" lvl="1" indent="-344488">
              <a:buFont typeface="Wingdings" pitchFamily="2" charset="2"/>
              <a:buChar char="§"/>
            </a:pPr>
            <a:r>
              <a:rPr lang="en-US" dirty="0" smtClean="0"/>
              <a:t>“It is convenient to assume a </a:t>
            </a:r>
            <a:r>
              <a:rPr lang="el-GR" dirty="0" smtClean="0"/>
              <a:t>β</a:t>
            </a:r>
            <a:r>
              <a:rPr lang="en-US" dirty="0" smtClean="0"/>
              <a:t> distribution.”</a:t>
            </a:r>
          </a:p>
          <a:p>
            <a:pPr lvl="1">
              <a:buFont typeface="Wingdings" pitchFamily="2" charset="2"/>
              <a:buChar char="Ø"/>
            </a:pPr>
            <a:endParaRPr lang="en-US" dirty="0" smtClean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497389" y="1295400"/>
            <a:ext cx="4494210" cy="639762"/>
          </a:xfrm>
          <a:solidFill>
            <a:srgbClr val="002060"/>
          </a:solidFill>
        </p:spPr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</a:schemeClr>
                </a:solidFill>
              </a:rPr>
              <a:t>“Benefits”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497388" y="1905000"/>
            <a:ext cx="4494211" cy="3810000"/>
          </a:xfrm>
          <a:solidFill>
            <a:srgbClr val="002060"/>
          </a:solidFill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2000" dirty="0" smtClean="0"/>
              <a:t>Easier than thinking</a:t>
            </a:r>
          </a:p>
          <a:p>
            <a:pPr marL="571500" lvl="1">
              <a:buFont typeface="Arial" pitchFamily="34" charset="0"/>
              <a:buChar char="•"/>
            </a:pPr>
            <a:r>
              <a:rPr lang="en-US" sz="1800" dirty="0" smtClean="0"/>
              <a:t>Example: SWGDAM on rare haplotypes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>
                <a:solidFill>
                  <a:srgbClr val="FFFF00"/>
                </a:solidFill>
              </a:rPr>
              <a:t>With nothing written down, nothing wrong is written down and errors are less obvious</a:t>
            </a:r>
            <a:r>
              <a:rPr lang="en-GB" dirty="0" smtClean="0"/>
              <a:t>.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Entertaining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Say nothing → offend no one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Writer=authority. Reader=student.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Convenience of statisticians is important, not criminal justice.</a:t>
            </a:r>
          </a:p>
        </p:txBody>
      </p:sp>
      <p:sp>
        <p:nvSpPr>
          <p:cNvPr id="6148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881C39C2-D054-43A8-AA14-76454CAA490A}" type="datetime1">
              <a:rPr lang="en-US" smtClean="0"/>
              <a:pPr/>
              <a:t>12/19/2020</a:t>
            </a:fld>
            <a:endParaRPr lang="en-US" smtClean="0"/>
          </a:p>
        </p:txBody>
      </p:sp>
      <p:sp>
        <p:nvSpPr>
          <p:cNvPr id="6149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forensic mathematics</a:t>
            </a:r>
          </a:p>
        </p:txBody>
      </p:sp>
      <p:sp>
        <p:nvSpPr>
          <p:cNvPr id="61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7147940-BC19-4033-AB39-BEDF05834D79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uiExpand="1" build="p" bldLvl="2" animBg="1"/>
      <p:bldP spid="9" grpId="0" uiExpand="1" build="p" bldLvl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solidFill>
                  <a:srgbClr val="FFFF00"/>
                </a:solidFill>
              </a:rPr>
              <a:t>The mythical “exclusion” method for DNA mixtures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685800" y="1524000"/>
            <a:ext cx="7772400" cy="4114800"/>
          </a:xfrm>
        </p:spPr>
        <p:txBody>
          <a:bodyPr/>
          <a:lstStyle/>
          <a:p>
            <a:r>
              <a:rPr lang="en-GB" sz="2400" dirty="0" smtClean="0"/>
              <a:t>Original method</a:t>
            </a:r>
            <a:r>
              <a:rPr lang="en-GB" sz="2300" dirty="0" smtClean="0"/>
              <a:t>: </a:t>
            </a:r>
            <a:r>
              <a:rPr lang="en-GB" sz="23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suspect “included”, calculate RMNE per locus as (</a:t>
            </a:r>
            <a:r>
              <a:rPr lang="en-GB" sz="2300" i="1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</a:t>
            </a:r>
            <a:r>
              <a:rPr lang="en-GB" sz="23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</a:t>
            </a:r>
            <a:r>
              <a:rPr lang="en-GB" sz="2300" i="1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</a:t>
            </a:r>
            <a:r>
              <a:rPr lang="en-GB" sz="23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</a:t>
            </a:r>
            <a:r>
              <a:rPr lang="en-GB" sz="2300" i="1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</a:t>
            </a:r>
            <a:r>
              <a:rPr lang="en-GB" sz="2300" dirty="0" smtClean="0">
                <a:ea typeface="+mn-ea"/>
                <a:cs typeface="+mn-cs"/>
              </a:rPr>
              <a:t>+...)</a:t>
            </a:r>
            <a:r>
              <a:rPr lang="en-GB" sz="2300" baseline="30000" dirty="0" smtClean="0">
                <a:ea typeface="+mn-ea"/>
                <a:cs typeface="+mn-cs"/>
              </a:rPr>
              <a:t>2</a:t>
            </a:r>
            <a:r>
              <a:rPr lang="en-GB" sz="2300" dirty="0" smtClean="0">
                <a:ea typeface="+mn-ea"/>
                <a:cs typeface="+mn-cs"/>
              </a:rPr>
              <a:t> where </a:t>
            </a:r>
            <a:r>
              <a:rPr lang="en-GB" sz="2300" i="1" dirty="0" smtClean="0">
                <a:ea typeface="+mn-ea"/>
                <a:cs typeface="+mn-cs"/>
              </a:rPr>
              <a:t>p</a:t>
            </a:r>
            <a:r>
              <a:rPr lang="en-GB" sz="2300" dirty="0" smtClean="0">
                <a:ea typeface="+mn-ea"/>
                <a:cs typeface="+mn-cs"/>
              </a:rPr>
              <a:t>, </a:t>
            </a:r>
            <a:r>
              <a:rPr lang="en-GB" sz="2300" i="1" dirty="0" smtClean="0">
                <a:ea typeface="+mn-ea"/>
                <a:cs typeface="+mn-cs"/>
              </a:rPr>
              <a:t>q</a:t>
            </a:r>
            <a:r>
              <a:rPr lang="en-GB" sz="2300" dirty="0" smtClean="0">
                <a:ea typeface="+mn-ea"/>
                <a:cs typeface="+mn-cs"/>
              </a:rPr>
              <a:t> ... are the allele frequencies of alleles observed above threshol</a:t>
            </a:r>
            <a:r>
              <a:rPr lang="en-GB" sz="2300" dirty="0" smtClean="0"/>
              <a:t>d – </a:t>
            </a:r>
            <a:r>
              <a:rPr lang="en-GB" sz="2300" dirty="0" smtClean="0">
                <a:ea typeface="+mn-ea"/>
                <a:cs typeface="+mn-cs"/>
              </a:rPr>
              <a:t>e.g. </a:t>
            </a:r>
            <a:r>
              <a:rPr lang="en-GB" sz="2300" dirty="0" smtClean="0"/>
              <a:t>a</a:t>
            </a:r>
            <a:r>
              <a:rPr lang="en-GB" sz="2300" dirty="0" smtClean="0">
                <a:ea typeface="+mn-ea"/>
                <a:cs typeface="+mn-cs"/>
              </a:rPr>
              <a:t>bove 100rfu.</a:t>
            </a:r>
            <a:endParaRPr lang="en-US" sz="23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en-US" sz="2400" dirty="0" smtClean="0"/>
              <a:t>No detailed explanation, but we can reverse-engineer this simple formula and realize that the model is:</a:t>
            </a:r>
          </a:p>
          <a:p>
            <a:pPr lvl="2"/>
            <a:r>
              <a:rPr lang="en-US" sz="2000" dirty="0" smtClean="0"/>
              <a:t>All alleles of a donor will be visible at &gt;100rfu (!)</a:t>
            </a:r>
          </a:p>
          <a:p>
            <a:pPr lvl="2"/>
            <a:r>
              <a:rPr lang="en-US" sz="2000" dirty="0" smtClean="0"/>
              <a:t>“Included” means all alleles visible at &gt;100rfu (!)</a:t>
            </a:r>
          </a:p>
          <a:p>
            <a:pPr lvl="1"/>
            <a:r>
              <a:rPr lang="en-US" sz="2400" dirty="0" smtClean="0"/>
              <a:t>Ridiculous, but survived many years because </a:t>
            </a:r>
            <a:r>
              <a:rPr lang="en-GB" sz="2400" dirty="0" smtClean="0">
                <a:solidFill>
                  <a:srgbClr val="FFFF00"/>
                </a:solidFill>
              </a:rPr>
              <a:t>w</a:t>
            </a:r>
            <a:r>
              <a:rPr lang="en-GB" sz="2400" dirty="0" smtClean="0">
                <a:solidFill>
                  <a:srgbClr val="FFFF00"/>
                </a:solidFill>
                <a:latin typeface="+mn-lt"/>
              </a:rPr>
              <a:t>ith nothing written down, nothing wrong is written down and errors are less obvious.</a:t>
            </a:r>
            <a:endParaRPr lang="en-GB" dirty="0" smtClean="0">
              <a:solidFill>
                <a:srgbClr val="FFFF00"/>
              </a:solidFill>
              <a:latin typeface="+mn-lt"/>
            </a:endParaRPr>
          </a:p>
          <a:p>
            <a:r>
              <a:rPr lang="en-GB" sz="2800" dirty="0" smtClean="0"/>
              <a:t>New revised method still just a recipe.</a:t>
            </a:r>
          </a:p>
          <a:p>
            <a:pPr lvl="1"/>
            <a:r>
              <a:rPr lang="en-GB" sz="2400" dirty="0" smtClean="0"/>
              <a:t>Probably mostly wrong. Certainly unjustified.</a:t>
            </a:r>
            <a:endParaRPr lang="en-US" sz="2400" dirty="0" smtClean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6361C6B-3AD0-45F8-9206-9BA58CC3CE23}" type="datetime1">
              <a:rPr lang="en-US" smtClean="0"/>
              <a:pPr>
                <a:defRPr/>
              </a:pPr>
              <a:t>12/19/2020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forensic mathematics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D86F5B-EF19-4CE9-98DF-56136342EA9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 bldLvl="3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762000"/>
            <a:ext cx="2667000" cy="1143000"/>
          </a:xfrm>
        </p:spPr>
        <p:txBody>
          <a:bodyPr/>
          <a:lstStyle/>
          <a:p>
            <a:pPr algn="ctr"/>
            <a:r>
              <a:rPr lang="en-US" sz="3600" dirty="0" smtClean="0"/>
              <a:t>Confidence</a:t>
            </a:r>
            <a:br>
              <a:rPr lang="en-US" sz="3600" dirty="0" smtClean="0"/>
            </a:br>
            <a:r>
              <a:rPr lang="en-US" sz="3600" dirty="0" smtClean="0"/>
              <a:t>intervals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Fine in their place – elsewhere</a:t>
            </a:r>
          </a:p>
          <a:p>
            <a:r>
              <a:rPr lang="en-US" sz="2400" dirty="0" smtClean="0"/>
              <a:t>Adorning  a (matching) probability with a confidence interval is like putting clothes on a dog.</a:t>
            </a:r>
          </a:p>
          <a:p>
            <a:pPr lvl="1"/>
            <a:r>
              <a:rPr lang="en-US" sz="2000" dirty="0" smtClean="0"/>
              <a:t>Matching probability ≠ population frequency!</a:t>
            </a:r>
          </a:p>
          <a:p>
            <a:r>
              <a:rPr lang="en-US" sz="2400" dirty="0" smtClean="0"/>
              <a:t>What argument do my adversaries give?</a:t>
            </a:r>
          </a:p>
          <a:p>
            <a:pPr lvl="1"/>
            <a:r>
              <a:rPr lang="en-US" sz="2000" dirty="0" smtClean="0"/>
              <a:t>“You must do something. This is something.”</a:t>
            </a:r>
          </a:p>
          <a:p>
            <a:pPr lvl="1"/>
            <a:r>
              <a:rPr lang="en-US" sz="2000" dirty="0" smtClean="0"/>
              <a:t>“Leave me alone.”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BD2DDA-F9BE-4B29-BD4B-80D51B97D312}" type="datetime1">
              <a:rPr lang="en-US" smtClean="0"/>
              <a:pPr>
                <a:defRPr/>
              </a:pPr>
              <a:t>12/19/2020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forensic mathematics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9A458B-91B4-4AB5-865B-FDCF48642B2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1885950" y="647700"/>
            <a:ext cx="1409700" cy="1409700"/>
            <a:chOff x="1885950" y="647700"/>
            <a:chExt cx="1409700" cy="1409700"/>
          </a:xfrm>
        </p:grpSpPr>
        <p:sp>
          <p:nvSpPr>
            <p:cNvPr id="13" name="Oval 12"/>
            <p:cNvSpPr/>
            <p:nvPr/>
          </p:nvSpPr>
          <p:spPr bwMode="auto">
            <a:xfrm>
              <a:off x="1885950" y="647700"/>
              <a:ext cx="1409700" cy="1409700"/>
            </a:xfrm>
            <a:prstGeom prst="ellipse">
              <a:avLst/>
            </a:prstGeom>
            <a:noFill/>
            <a:ln w="190500" cap="flat" cmpd="sng" algn="ctr">
              <a:solidFill>
                <a:schemeClr val="accent2">
                  <a:alpha val="69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4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15" name="Straight Connector 14"/>
            <p:cNvCxnSpPr>
              <a:endCxn id="13" idx="7"/>
            </p:cNvCxnSpPr>
            <p:nvPr/>
          </p:nvCxnSpPr>
          <p:spPr bwMode="auto">
            <a:xfrm flipV="1">
              <a:off x="2152650" y="854146"/>
              <a:ext cx="936554" cy="936554"/>
            </a:xfrm>
            <a:prstGeom prst="line">
              <a:avLst/>
            </a:prstGeom>
            <a:noFill/>
            <a:ln w="190500" cap="flat" cmpd="sng" algn="ctr">
              <a:solidFill>
                <a:schemeClr val="accent2">
                  <a:alpha val="6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pic>
        <p:nvPicPr>
          <p:cNvPr id="18" name="Picture 17" descr="TuTu-Party-Dress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34300" y="2209800"/>
            <a:ext cx="1409700" cy="1409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Fireball">
  <a:themeElements>
    <a:clrScheme name="Fireball.pot 1">
      <a:dk1>
        <a:srgbClr val="5F5F5F"/>
      </a:dk1>
      <a:lt1>
        <a:srgbClr val="FFFFCC"/>
      </a:lt1>
      <a:dk2>
        <a:srgbClr val="000000"/>
      </a:dk2>
      <a:lt2>
        <a:srgbClr val="FFCC66"/>
      </a:lt2>
      <a:accent1>
        <a:srgbClr val="FF9933"/>
      </a:accent1>
      <a:accent2>
        <a:srgbClr val="CC0066"/>
      </a:accent2>
      <a:accent3>
        <a:srgbClr val="AAAAAA"/>
      </a:accent3>
      <a:accent4>
        <a:srgbClr val="DADAAE"/>
      </a:accent4>
      <a:accent5>
        <a:srgbClr val="FFCAAD"/>
      </a:accent5>
      <a:accent6>
        <a:srgbClr val="B9005C"/>
      </a:accent6>
      <a:hlink>
        <a:srgbClr val="CC00CC"/>
      </a:hlink>
      <a:folHlink>
        <a:srgbClr val="990099"/>
      </a:folHlink>
    </a:clrScheme>
    <a:fontScheme name="Fireball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Fireball.pot 1">
        <a:dk1>
          <a:srgbClr val="5F5F5F"/>
        </a:dk1>
        <a:lt1>
          <a:srgbClr val="FFFFCC"/>
        </a:lt1>
        <a:dk2>
          <a:srgbClr val="000000"/>
        </a:dk2>
        <a:lt2>
          <a:srgbClr val="FFCC66"/>
        </a:lt2>
        <a:accent1>
          <a:srgbClr val="FF9933"/>
        </a:accent1>
        <a:accent2>
          <a:srgbClr val="CC0066"/>
        </a:accent2>
        <a:accent3>
          <a:srgbClr val="AAAAAA"/>
        </a:accent3>
        <a:accent4>
          <a:srgbClr val="DADAAE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ball.pot 2">
        <a:dk1>
          <a:srgbClr val="000000"/>
        </a:dk1>
        <a:lt1>
          <a:srgbClr val="FFFFFF"/>
        </a:lt1>
        <a:dk2>
          <a:srgbClr val="FF9900"/>
        </a:dk2>
        <a:lt2>
          <a:srgbClr val="5F5F5F"/>
        </a:lt2>
        <a:accent1>
          <a:srgbClr val="FF9933"/>
        </a:accent1>
        <a:accent2>
          <a:srgbClr val="CC0066"/>
        </a:accent2>
        <a:accent3>
          <a:srgbClr val="FFFFFF"/>
        </a:accent3>
        <a:accent4>
          <a:srgbClr val="000000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eball.po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Designs\FIREBALL.POT</Template>
  <TotalTime>20385</TotalTime>
  <Words>1104</Words>
  <Application>Microsoft Office PowerPoint</Application>
  <PresentationFormat>On-screen Show (4:3)</PresentationFormat>
  <Paragraphs>187</Paragraphs>
  <Slides>14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Fireball</vt:lpstr>
      <vt:lpstr>Slide 1</vt:lpstr>
      <vt:lpstr>Outline of presentation</vt:lpstr>
      <vt:lpstr>Forensic mathematics</vt:lpstr>
      <vt:lpstr>Houses</vt:lpstr>
      <vt:lpstr>Some models</vt:lpstr>
      <vt:lpstr>(forensic) mathematical exposition</vt:lpstr>
      <vt:lpstr>offending expository styles</vt:lpstr>
      <vt:lpstr>The mythical “exclusion” method for DNA mixtures</vt:lpstr>
      <vt:lpstr>Confidence intervals</vt:lpstr>
      <vt:lpstr>Rare haplotype matching probability</vt:lpstr>
      <vt:lpstr>Validation claims in a sophisticated paper (Buckleton, Krawczak, Weir – FSIgen 2011 )</vt:lpstr>
      <vt:lpstr>Validation claims in a sophisticated paper (Buckleton, Krawczak, Weir – FSIgen 2011 )</vt:lpstr>
      <vt:lpstr>Conclusion – forensic mathematical standard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Technical stuff and Sex</dc:title>
  <dc:creator>Charles H. Brenner</dc:creator>
  <cp:lastModifiedBy>Charles Brenner</cp:lastModifiedBy>
  <cp:revision>444</cp:revision>
  <dcterms:created xsi:type="dcterms:W3CDTF">2000-05-03T01:44:39Z</dcterms:created>
  <dcterms:modified xsi:type="dcterms:W3CDTF">2020-12-19T23:25:02Z</dcterms:modified>
</cp:coreProperties>
</file>